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8" r:id="rId2"/>
    <p:sldId id="259" r:id="rId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defRPr sz="1200">
                <a:latin typeface="Times" charset="0"/>
              </a:defRPr>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a:defRPr sz="1200">
                <a:latin typeface="Times"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defRPr sz="1200">
                <a:latin typeface="Times" charset="0"/>
              </a:defRPr>
            </a:lvl1pPr>
          </a:lstStyle>
          <a:p>
            <a:pPr>
              <a:defRPr/>
            </a:pPr>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a:defRPr sz="1200">
                <a:latin typeface="Times" charset="0"/>
              </a:defRPr>
            </a:lvl1pPr>
          </a:lstStyle>
          <a:p>
            <a:pPr>
              <a:defRPr/>
            </a:pPr>
            <a:fld id="{14A2EC37-F870-4B97-A779-F7E7ECB2184D}" type="slidenum">
              <a:rPr lang="en-US"/>
              <a:pPr>
                <a:defRPr/>
              </a:pPr>
              <a:t>‹#›</a:t>
            </a:fld>
            <a:endParaRPr lang="en-US"/>
          </a:p>
        </p:txBody>
      </p:sp>
    </p:spTree>
    <p:extLst>
      <p:ext uri="{BB962C8B-B14F-4D97-AF65-F5344CB8AC3E}">
        <p14:creationId xmlns:p14="http://schemas.microsoft.com/office/powerpoint/2010/main" val="27916108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3F9AD890-74F6-45B2-A440-7D56478255A1}" type="slidenum">
              <a:rPr lang="en-US" smtClean="0">
                <a:latin typeface="Times" pitchFamily="18" charset="0"/>
              </a:rPr>
              <a:pPr/>
              <a:t>1</a:t>
            </a:fld>
            <a:endParaRPr lang="en-US" smtClean="0">
              <a:latin typeface="Times" pitchFamily="18"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endParaRPr lang="en-US"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2529B1BD-A99C-48C5-88C2-A7B6FBF5400A}" type="slidenum">
              <a:rPr lang="en-US" smtClean="0">
                <a:latin typeface="Times" pitchFamily="18" charset="0"/>
              </a:rPr>
              <a:pPr/>
              <a:t>2</a:t>
            </a:fld>
            <a:endParaRPr lang="en-US" smtClean="0">
              <a:latin typeface="Times"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endParaRPr lang="en-US"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FBDE90-D552-492E-84C6-4978192737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B4F51-990E-421C-A5AA-CA7D2DBD54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40CDA2-8BE3-432F-8081-6F3770EB52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2AEB3A-0C66-4E65-84A0-F697902BCEF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E0C011-E584-443B-9943-F000A5D2D2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47FDAC-5E8A-46B5-84F5-12894DF4A7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A2E82C8-6580-42DE-B9BF-86C59D13FBF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9325D4-31AA-4104-8238-D3F9A2E9715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3B4908C-6895-4430-9645-B550C7DD70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A5FFE3-E5DB-43D0-9E96-7FD243865E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79867E-0A2A-471E-994D-91D232C146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charset="0"/>
              </a:defRPr>
            </a:lvl1pPr>
          </a:lstStyle>
          <a:p>
            <a:pPr>
              <a:defRPr/>
            </a:pPr>
            <a:fld id="{D5B8CCBE-DE21-40C1-B61F-860A6344FB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838200" y="304800"/>
            <a:ext cx="7848600" cy="4329113"/>
            <a:chOff x="405" y="181"/>
            <a:chExt cx="4944" cy="2727"/>
          </a:xfrm>
        </p:grpSpPr>
        <p:sp>
          <p:nvSpPr>
            <p:cNvPr id="2084" name="Line 3"/>
            <p:cNvSpPr>
              <a:spLocks noChangeShapeType="1"/>
            </p:cNvSpPr>
            <p:nvPr/>
          </p:nvSpPr>
          <p:spPr bwMode="auto">
            <a:xfrm>
              <a:off x="2835" y="417"/>
              <a:ext cx="0" cy="64"/>
            </a:xfrm>
            <a:prstGeom prst="line">
              <a:avLst/>
            </a:prstGeom>
            <a:noFill/>
            <a:ln w="12700">
              <a:solidFill>
                <a:schemeClr val="tx1"/>
              </a:solidFill>
              <a:round/>
              <a:headEnd/>
              <a:tailEnd/>
            </a:ln>
          </p:spPr>
          <p:txBody>
            <a:bodyPr wrap="none" anchor="ctr"/>
            <a:lstStyle/>
            <a:p>
              <a:endParaRPr lang="en-US"/>
            </a:p>
          </p:txBody>
        </p:sp>
        <p:sp>
          <p:nvSpPr>
            <p:cNvPr id="2085" name="Line 4"/>
            <p:cNvSpPr>
              <a:spLocks noChangeShapeType="1"/>
            </p:cNvSpPr>
            <p:nvPr/>
          </p:nvSpPr>
          <p:spPr bwMode="auto">
            <a:xfrm>
              <a:off x="2839" y="553"/>
              <a:ext cx="0" cy="64"/>
            </a:xfrm>
            <a:prstGeom prst="line">
              <a:avLst/>
            </a:prstGeom>
            <a:noFill/>
            <a:ln w="12700">
              <a:solidFill>
                <a:schemeClr val="tx1"/>
              </a:solidFill>
              <a:round/>
              <a:headEnd/>
              <a:tailEnd/>
            </a:ln>
          </p:spPr>
          <p:txBody>
            <a:bodyPr wrap="none" anchor="ctr"/>
            <a:lstStyle/>
            <a:p>
              <a:endParaRPr lang="en-US"/>
            </a:p>
          </p:txBody>
        </p:sp>
        <p:sp>
          <p:nvSpPr>
            <p:cNvPr id="2086" name="Line 5"/>
            <p:cNvSpPr>
              <a:spLocks noChangeShapeType="1"/>
            </p:cNvSpPr>
            <p:nvPr/>
          </p:nvSpPr>
          <p:spPr bwMode="auto">
            <a:xfrm>
              <a:off x="4851" y="521"/>
              <a:ext cx="0" cy="92"/>
            </a:xfrm>
            <a:prstGeom prst="line">
              <a:avLst/>
            </a:prstGeom>
            <a:noFill/>
            <a:ln w="12700">
              <a:solidFill>
                <a:schemeClr val="tx1"/>
              </a:solidFill>
              <a:round/>
              <a:headEnd/>
              <a:tailEnd/>
            </a:ln>
          </p:spPr>
          <p:txBody>
            <a:bodyPr wrap="none" anchor="ctr"/>
            <a:lstStyle/>
            <a:p>
              <a:endParaRPr lang="en-US"/>
            </a:p>
          </p:txBody>
        </p:sp>
        <p:sp>
          <p:nvSpPr>
            <p:cNvPr id="2087" name="Line 6"/>
            <p:cNvSpPr>
              <a:spLocks noChangeShapeType="1"/>
            </p:cNvSpPr>
            <p:nvPr/>
          </p:nvSpPr>
          <p:spPr bwMode="auto">
            <a:xfrm>
              <a:off x="907" y="521"/>
              <a:ext cx="0" cy="120"/>
            </a:xfrm>
            <a:prstGeom prst="line">
              <a:avLst/>
            </a:prstGeom>
            <a:noFill/>
            <a:ln w="12700">
              <a:solidFill>
                <a:schemeClr val="tx1"/>
              </a:solidFill>
              <a:round/>
              <a:headEnd/>
              <a:tailEnd/>
            </a:ln>
          </p:spPr>
          <p:txBody>
            <a:bodyPr wrap="none" anchor="ctr"/>
            <a:lstStyle/>
            <a:p>
              <a:endParaRPr lang="en-US"/>
            </a:p>
          </p:txBody>
        </p:sp>
        <p:sp>
          <p:nvSpPr>
            <p:cNvPr id="2088" name="Line 7"/>
            <p:cNvSpPr>
              <a:spLocks noChangeShapeType="1"/>
            </p:cNvSpPr>
            <p:nvPr/>
          </p:nvSpPr>
          <p:spPr bwMode="auto">
            <a:xfrm>
              <a:off x="2875" y="1621"/>
              <a:ext cx="0" cy="64"/>
            </a:xfrm>
            <a:prstGeom prst="line">
              <a:avLst/>
            </a:prstGeom>
            <a:noFill/>
            <a:ln w="12700">
              <a:solidFill>
                <a:schemeClr val="tx1"/>
              </a:solidFill>
              <a:round/>
              <a:headEnd/>
              <a:tailEnd/>
            </a:ln>
          </p:spPr>
          <p:txBody>
            <a:bodyPr wrap="none" anchor="ctr"/>
            <a:lstStyle/>
            <a:p>
              <a:endParaRPr lang="en-US"/>
            </a:p>
          </p:txBody>
        </p:sp>
        <p:sp>
          <p:nvSpPr>
            <p:cNvPr id="2089" name="AutoShape 8"/>
            <p:cNvSpPr>
              <a:spLocks noChangeArrowheads="1"/>
            </p:cNvSpPr>
            <p:nvPr/>
          </p:nvSpPr>
          <p:spPr bwMode="auto">
            <a:xfrm>
              <a:off x="1609" y="1730"/>
              <a:ext cx="2545" cy="949"/>
            </a:xfrm>
            <a:prstGeom prst="roundRect">
              <a:avLst>
                <a:gd name="adj" fmla="val 50000"/>
              </a:avLst>
            </a:prstGeom>
            <a:noFill/>
            <a:ln w="57150">
              <a:solidFill>
                <a:schemeClr val="tx1"/>
              </a:solidFill>
              <a:round/>
              <a:headEnd/>
              <a:tailEnd/>
            </a:ln>
          </p:spPr>
          <p:txBody>
            <a:bodyPr wrap="none" anchor="ctr"/>
            <a:lstStyle/>
            <a:p>
              <a:endParaRPr lang="en-US"/>
            </a:p>
          </p:txBody>
        </p:sp>
        <p:sp>
          <p:nvSpPr>
            <p:cNvPr id="2090" name="Rectangle 9"/>
            <p:cNvSpPr>
              <a:spLocks noChangeArrowheads="1"/>
            </p:cNvSpPr>
            <p:nvPr/>
          </p:nvSpPr>
          <p:spPr bwMode="auto">
            <a:xfrm>
              <a:off x="4250" y="661"/>
              <a:ext cx="1099" cy="965"/>
            </a:xfrm>
            <a:prstGeom prst="rect">
              <a:avLst/>
            </a:prstGeom>
            <a:noFill/>
            <a:ln w="38100">
              <a:solidFill>
                <a:schemeClr val="tx1"/>
              </a:solidFill>
              <a:miter lim="800000"/>
              <a:headEnd/>
              <a:tailEnd/>
            </a:ln>
          </p:spPr>
          <p:txBody>
            <a:bodyPr wrap="none" anchor="ctr"/>
            <a:lstStyle/>
            <a:p>
              <a:endParaRPr lang="en-US"/>
            </a:p>
          </p:txBody>
        </p:sp>
        <p:sp>
          <p:nvSpPr>
            <p:cNvPr id="2091" name="Rectangle 10"/>
            <p:cNvSpPr>
              <a:spLocks noChangeArrowheads="1"/>
            </p:cNvSpPr>
            <p:nvPr/>
          </p:nvSpPr>
          <p:spPr bwMode="auto">
            <a:xfrm>
              <a:off x="405" y="661"/>
              <a:ext cx="1088" cy="965"/>
            </a:xfrm>
            <a:prstGeom prst="rect">
              <a:avLst/>
            </a:prstGeom>
            <a:noFill/>
            <a:ln w="38100">
              <a:solidFill>
                <a:schemeClr val="tx1"/>
              </a:solidFill>
              <a:miter lim="800000"/>
              <a:headEnd/>
              <a:tailEnd/>
            </a:ln>
          </p:spPr>
          <p:txBody>
            <a:bodyPr wrap="none" anchor="ctr"/>
            <a:lstStyle/>
            <a:p>
              <a:endParaRPr lang="en-US"/>
            </a:p>
          </p:txBody>
        </p:sp>
        <p:sp>
          <p:nvSpPr>
            <p:cNvPr id="2092" name="Rectangle 11"/>
            <p:cNvSpPr>
              <a:spLocks noChangeArrowheads="1"/>
            </p:cNvSpPr>
            <p:nvPr/>
          </p:nvSpPr>
          <p:spPr bwMode="auto">
            <a:xfrm>
              <a:off x="1621" y="181"/>
              <a:ext cx="2544" cy="283"/>
            </a:xfrm>
            <a:prstGeom prst="rect">
              <a:avLst/>
            </a:prstGeom>
            <a:solidFill>
              <a:schemeClr val="bg1"/>
            </a:solidFill>
            <a:ln w="38100">
              <a:solidFill>
                <a:schemeClr val="tx1"/>
              </a:solidFill>
              <a:miter lim="800000"/>
              <a:headEnd/>
              <a:tailEnd/>
            </a:ln>
          </p:spPr>
          <p:txBody>
            <a:bodyPr wrap="none" anchor="ctr"/>
            <a:lstStyle/>
            <a:p>
              <a:endParaRPr lang="en-US"/>
            </a:p>
          </p:txBody>
        </p:sp>
        <p:sp>
          <p:nvSpPr>
            <p:cNvPr id="2093" name="Rectangle 12"/>
            <p:cNvSpPr>
              <a:spLocks noChangeArrowheads="1"/>
            </p:cNvSpPr>
            <p:nvPr/>
          </p:nvSpPr>
          <p:spPr bwMode="auto">
            <a:xfrm>
              <a:off x="1616" y="661"/>
              <a:ext cx="2533" cy="965"/>
            </a:xfrm>
            <a:prstGeom prst="rect">
              <a:avLst/>
            </a:prstGeom>
            <a:noFill/>
            <a:ln w="38100">
              <a:solidFill>
                <a:schemeClr val="tx1"/>
              </a:solidFill>
              <a:miter lim="800000"/>
              <a:headEnd/>
              <a:tailEnd/>
            </a:ln>
          </p:spPr>
          <p:txBody>
            <a:bodyPr wrap="none" anchor="ctr"/>
            <a:lstStyle/>
            <a:p>
              <a:endParaRPr lang="en-US"/>
            </a:p>
          </p:txBody>
        </p:sp>
        <p:sp>
          <p:nvSpPr>
            <p:cNvPr id="2094" name="Rectangle 13"/>
            <p:cNvSpPr>
              <a:spLocks noChangeArrowheads="1"/>
            </p:cNvSpPr>
            <p:nvPr/>
          </p:nvSpPr>
          <p:spPr bwMode="auto">
            <a:xfrm>
              <a:off x="405" y="186"/>
              <a:ext cx="1088" cy="277"/>
            </a:xfrm>
            <a:prstGeom prst="rect">
              <a:avLst/>
            </a:prstGeom>
            <a:noFill/>
            <a:ln w="38100">
              <a:solidFill>
                <a:schemeClr val="tx1"/>
              </a:solidFill>
              <a:miter lim="800000"/>
              <a:headEnd/>
              <a:tailEnd/>
            </a:ln>
          </p:spPr>
          <p:txBody>
            <a:bodyPr wrap="none" anchor="ctr"/>
            <a:lstStyle/>
            <a:p>
              <a:endParaRPr lang="en-US"/>
            </a:p>
          </p:txBody>
        </p:sp>
        <p:sp>
          <p:nvSpPr>
            <p:cNvPr id="2095" name="Rectangle 14"/>
            <p:cNvSpPr>
              <a:spLocks noChangeArrowheads="1"/>
            </p:cNvSpPr>
            <p:nvPr/>
          </p:nvSpPr>
          <p:spPr bwMode="auto">
            <a:xfrm>
              <a:off x="485" y="597"/>
              <a:ext cx="939" cy="245"/>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096" name="Oval 15"/>
            <p:cNvSpPr>
              <a:spLocks noChangeArrowheads="1"/>
            </p:cNvSpPr>
            <p:nvPr/>
          </p:nvSpPr>
          <p:spPr bwMode="auto">
            <a:xfrm>
              <a:off x="525" y="624"/>
              <a:ext cx="104" cy="104"/>
            </a:xfrm>
            <a:prstGeom prst="ellipse">
              <a:avLst/>
            </a:prstGeom>
            <a:noFill/>
            <a:ln w="19050">
              <a:solidFill>
                <a:schemeClr val="tx1"/>
              </a:solidFill>
              <a:round/>
              <a:headEnd/>
              <a:tailEnd/>
            </a:ln>
          </p:spPr>
          <p:txBody>
            <a:bodyPr wrap="none" anchor="ctr"/>
            <a:lstStyle/>
            <a:p>
              <a:endParaRPr lang="en-US"/>
            </a:p>
          </p:txBody>
        </p:sp>
        <p:sp>
          <p:nvSpPr>
            <p:cNvPr id="2097" name="Text Box 16"/>
            <p:cNvSpPr txBox="1">
              <a:spLocks noChangeArrowheads="1"/>
            </p:cNvSpPr>
            <p:nvPr/>
          </p:nvSpPr>
          <p:spPr bwMode="auto">
            <a:xfrm>
              <a:off x="641" y="590"/>
              <a:ext cx="651" cy="272"/>
            </a:xfrm>
            <a:prstGeom prst="rect">
              <a:avLst/>
            </a:prstGeom>
            <a:noFill/>
            <a:ln w="9525">
              <a:noFill/>
              <a:miter lim="800000"/>
              <a:headEnd/>
              <a:tailEnd/>
            </a:ln>
          </p:spPr>
          <p:txBody>
            <a:bodyPr wrap="none">
              <a:spAutoFit/>
            </a:bodyPr>
            <a:lstStyle/>
            <a:p>
              <a:pPr algn="ctr">
                <a:lnSpc>
                  <a:spcPct val="80000"/>
                </a:lnSpc>
              </a:pPr>
              <a:r>
                <a:rPr lang="en-US" sz="1400"/>
                <a:t>Community</a:t>
              </a:r>
            </a:p>
            <a:p>
              <a:pPr algn="ctr">
                <a:lnSpc>
                  <a:spcPct val="80000"/>
                </a:lnSpc>
              </a:pPr>
              <a:r>
                <a:rPr lang="en-US" sz="1400"/>
                <a:t>Principles</a:t>
              </a:r>
            </a:p>
          </p:txBody>
        </p:sp>
        <p:sp>
          <p:nvSpPr>
            <p:cNvPr id="2098" name="Rectangle 17"/>
            <p:cNvSpPr>
              <a:spLocks noChangeArrowheads="1"/>
            </p:cNvSpPr>
            <p:nvPr/>
          </p:nvSpPr>
          <p:spPr bwMode="auto">
            <a:xfrm>
              <a:off x="1707" y="597"/>
              <a:ext cx="2352" cy="245"/>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099" name="Oval 18"/>
            <p:cNvSpPr>
              <a:spLocks noChangeArrowheads="1"/>
            </p:cNvSpPr>
            <p:nvPr/>
          </p:nvSpPr>
          <p:spPr bwMode="auto">
            <a:xfrm>
              <a:off x="2337" y="651"/>
              <a:ext cx="104" cy="104"/>
            </a:xfrm>
            <a:prstGeom prst="ellipse">
              <a:avLst/>
            </a:prstGeom>
            <a:noFill/>
            <a:ln w="19050">
              <a:solidFill>
                <a:schemeClr val="tx1"/>
              </a:solidFill>
              <a:round/>
              <a:headEnd/>
              <a:tailEnd/>
            </a:ln>
          </p:spPr>
          <p:txBody>
            <a:bodyPr wrap="none" anchor="ctr"/>
            <a:lstStyle/>
            <a:p>
              <a:endParaRPr lang="en-US"/>
            </a:p>
          </p:txBody>
        </p:sp>
        <p:sp>
          <p:nvSpPr>
            <p:cNvPr id="2100" name="Text Box 19"/>
            <p:cNvSpPr txBox="1">
              <a:spLocks noChangeArrowheads="1"/>
            </p:cNvSpPr>
            <p:nvPr/>
          </p:nvSpPr>
          <p:spPr bwMode="auto">
            <a:xfrm>
              <a:off x="2421" y="626"/>
              <a:ext cx="975" cy="181"/>
            </a:xfrm>
            <a:prstGeom prst="rect">
              <a:avLst/>
            </a:prstGeom>
            <a:noFill/>
            <a:ln w="9525">
              <a:noFill/>
              <a:miter lim="800000"/>
              <a:headEnd/>
              <a:tailEnd/>
            </a:ln>
          </p:spPr>
          <p:txBody>
            <a:bodyPr wrap="none">
              <a:spAutoFit/>
            </a:bodyPr>
            <a:lstStyle/>
            <a:p>
              <a:pPr>
                <a:lnSpc>
                  <a:spcPct val="80000"/>
                </a:lnSpc>
              </a:pPr>
              <a:r>
                <a:rPr lang="en-US" sz="1600"/>
                <a:t>Learning Rituals</a:t>
              </a:r>
            </a:p>
          </p:txBody>
        </p:sp>
        <p:sp>
          <p:nvSpPr>
            <p:cNvPr id="2101" name="Text Box 20"/>
            <p:cNvSpPr txBox="1">
              <a:spLocks noChangeArrowheads="1"/>
            </p:cNvSpPr>
            <p:nvPr/>
          </p:nvSpPr>
          <p:spPr bwMode="auto">
            <a:xfrm>
              <a:off x="415" y="202"/>
              <a:ext cx="1060" cy="242"/>
            </a:xfrm>
            <a:prstGeom prst="rect">
              <a:avLst/>
            </a:prstGeom>
            <a:noFill/>
            <a:ln w="9525">
              <a:noFill/>
              <a:miter lim="800000"/>
              <a:headEnd/>
              <a:tailEnd/>
            </a:ln>
          </p:spPr>
          <p:txBody>
            <a:bodyPr wrap="none">
              <a:spAutoFit/>
            </a:bodyPr>
            <a:lstStyle/>
            <a:p>
              <a:pPr>
                <a:lnSpc>
                  <a:spcPct val="80000"/>
                </a:lnSpc>
              </a:pPr>
              <a:r>
                <a:rPr lang="en-US"/>
                <a:t>Course Map</a:t>
              </a:r>
            </a:p>
          </p:txBody>
        </p:sp>
        <p:sp>
          <p:nvSpPr>
            <p:cNvPr id="2102" name="Text Box 21"/>
            <p:cNvSpPr txBox="1">
              <a:spLocks noChangeArrowheads="1"/>
            </p:cNvSpPr>
            <p:nvPr/>
          </p:nvSpPr>
          <p:spPr bwMode="auto">
            <a:xfrm>
              <a:off x="1629" y="205"/>
              <a:ext cx="527" cy="135"/>
            </a:xfrm>
            <a:prstGeom prst="rect">
              <a:avLst/>
            </a:prstGeom>
            <a:noFill/>
            <a:ln w="9525">
              <a:noFill/>
              <a:miter lim="800000"/>
              <a:headEnd/>
              <a:tailEnd/>
            </a:ln>
          </p:spPr>
          <p:txBody>
            <a:bodyPr wrap="none">
              <a:spAutoFit/>
            </a:bodyPr>
            <a:lstStyle/>
            <a:p>
              <a:pPr>
                <a:lnSpc>
                  <a:spcPct val="80000"/>
                </a:lnSpc>
              </a:pPr>
              <a:r>
                <a:rPr lang="en-US" sz="1000"/>
                <a:t>This Course:</a:t>
              </a:r>
            </a:p>
          </p:txBody>
        </p:sp>
        <p:sp>
          <p:nvSpPr>
            <p:cNvPr id="2103" name="Text Box 22"/>
            <p:cNvSpPr txBox="1">
              <a:spLocks noChangeArrowheads="1"/>
            </p:cNvSpPr>
            <p:nvPr/>
          </p:nvSpPr>
          <p:spPr bwMode="auto">
            <a:xfrm>
              <a:off x="2649" y="450"/>
              <a:ext cx="383" cy="135"/>
            </a:xfrm>
            <a:prstGeom prst="rect">
              <a:avLst/>
            </a:prstGeom>
            <a:noFill/>
            <a:ln w="9525">
              <a:noFill/>
              <a:miter lim="800000"/>
              <a:headEnd/>
              <a:tailEnd/>
            </a:ln>
          </p:spPr>
          <p:txBody>
            <a:bodyPr wrap="none">
              <a:spAutoFit/>
            </a:bodyPr>
            <a:lstStyle/>
            <a:p>
              <a:pPr>
                <a:lnSpc>
                  <a:spcPct val="80000"/>
                </a:lnSpc>
              </a:pPr>
              <a:r>
                <a:rPr lang="en-US" sz="1000"/>
                <a:t>includes</a:t>
              </a:r>
            </a:p>
          </p:txBody>
        </p:sp>
        <p:sp>
          <p:nvSpPr>
            <p:cNvPr id="2104" name="Rectangle 23"/>
            <p:cNvSpPr>
              <a:spLocks noChangeArrowheads="1"/>
            </p:cNvSpPr>
            <p:nvPr/>
          </p:nvSpPr>
          <p:spPr bwMode="auto">
            <a:xfrm>
              <a:off x="4325" y="587"/>
              <a:ext cx="939" cy="245"/>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105" name="Oval 24"/>
            <p:cNvSpPr>
              <a:spLocks noChangeArrowheads="1"/>
            </p:cNvSpPr>
            <p:nvPr/>
          </p:nvSpPr>
          <p:spPr bwMode="auto">
            <a:xfrm>
              <a:off x="4365" y="606"/>
              <a:ext cx="104" cy="104"/>
            </a:xfrm>
            <a:prstGeom prst="ellipse">
              <a:avLst/>
            </a:prstGeom>
            <a:noFill/>
            <a:ln w="19050">
              <a:solidFill>
                <a:schemeClr val="tx1"/>
              </a:solidFill>
              <a:round/>
              <a:headEnd/>
              <a:tailEnd/>
            </a:ln>
          </p:spPr>
          <p:txBody>
            <a:bodyPr wrap="none" anchor="ctr"/>
            <a:lstStyle/>
            <a:p>
              <a:endParaRPr lang="en-US"/>
            </a:p>
          </p:txBody>
        </p:sp>
        <p:sp>
          <p:nvSpPr>
            <p:cNvPr id="2106" name="Text Box 25"/>
            <p:cNvSpPr txBox="1">
              <a:spLocks noChangeArrowheads="1"/>
            </p:cNvSpPr>
            <p:nvPr/>
          </p:nvSpPr>
          <p:spPr bwMode="auto">
            <a:xfrm>
              <a:off x="4465" y="576"/>
              <a:ext cx="688" cy="272"/>
            </a:xfrm>
            <a:prstGeom prst="rect">
              <a:avLst/>
            </a:prstGeom>
            <a:noFill/>
            <a:ln w="19050">
              <a:noFill/>
              <a:miter lim="800000"/>
              <a:headEnd/>
              <a:tailEnd/>
            </a:ln>
          </p:spPr>
          <p:txBody>
            <a:bodyPr wrap="none">
              <a:spAutoFit/>
            </a:bodyPr>
            <a:lstStyle/>
            <a:p>
              <a:pPr algn="ctr">
                <a:lnSpc>
                  <a:spcPct val="80000"/>
                </a:lnSpc>
              </a:pPr>
              <a:r>
                <a:rPr lang="en-US" sz="1400"/>
                <a:t>Performance</a:t>
              </a:r>
            </a:p>
            <a:p>
              <a:pPr algn="ctr">
                <a:lnSpc>
                  <a:spcPct val="80000"/>
                </a:lnSpc>
              </a:pPr>
              <a:r>
                <a:rPr lang="en-US" sz="1400"/>
                <a:t>Options</a:t>
              </a:r>
            </a:p>
          </p:txBody>
        </p:sp>
        <p:sp>
          <p:nvSpPr>
            <p:cNvPr id="2107" name="Rectangle 26"/>
            <p:cNvSpPr>
              <a:spLocks noChangeArrowheads="1"/>
            </p:cNvSpPr>
            <p:nvPr/>
          </p:nvSpPr>
          <p:spPr bwMode="auto">
            <a:xfrm>
              <a:off x="4245" y="181"/>
              <a:ext cx="1104" cy="283"/>
            </a:xfrm>
            <a:prstGeom prst="rect">
              <a:avLst/>
            </a:prstGeom>
            <a:noFill/>
            <a:ln w="38100">
              <a:solidFill>
                <a:schemeClr val="tx1"/>
              </a:solidFill>
              <a:miter lim="800000"/>
              <a:headEnd/>
              <a:tailEnd/>
            </a:ln>
          </p:spPr>
          <p:txBody>
            <a:bodyPr wrap="none" anchor="ctr"/>
            <a:lstStyle/>
            <a:p>
              <a:endParaRPr lang="en-US"/>
            </a:p>
          </p:txBody>
        </p:sp>
        <p:sp>
          <p:nvSpPr>
            <p:cNvPr id="2108" name="Text Box 27"/>
            <p:cNvSpPr txBox="1">
              <a:spLocks noChangeArrowheads="1"/>
            </p:cNvSpPr>
            <p:nvPr/>
          </p:nvSpPr>
          <p:spPr bwMode="auto">
            <a:xfrm>
              <a:off x="4246" y="206"/>
              <a:ext cx="382" cy="135"/>
            </a:xfrm>
            <a:prstGeom prst="rect">
              <a:avLst/>
            </a:prstGeom>
            <a:noFill/>
            <a:ln w="9525">
              <a:noFill/>
              <a:miter lim="800000"/>
              <a:headEnd/>
              <a:tailEnd/>
            </a:ln>
          </p:spPr>
          <p:txBody>
            <a:bodyPr wrap="none">
              <a:spAutoFit/>
            </a:bodyPr>
            <a:lstStyle/>
            <a:p>
              <a:pPr>
                <a:lnSpc>
                  <a:spcPct val="80000"/>
                </a:lnSpc>
              </a:pPr>
              <a:r>
                <a:rPr lang="en-US" sz="1000"/>
                <a:t>Student:</a:t>
              </a:r>
            </a:p>
          </p:txBody>
        </p:sp>
        <p:sp>
          <p:nvSpPr>
            <p:cNvPr id="2109" name="AutoShape 28"/>
            <p:cNvSpPr>
              <a:spLocks noChangeArrowheads="1"/>
            </p:cNvSpPr>
            <p:nvPr/>
          </p:nvSpPr>
          <p:spPr bwMode="auto">
            <a:xfrm rot="5400000" flipH="1">
              <a:off x="1491" y="779"/>
              <a:ext cx="144" cy="125"/>
            </a:xfrm>
            <a:prstGeom prst="triangle">
              <a:avLst>
                <a:gd name="adj" fmla="val 50000"/>
              </a:avLst>
            </a:prstGeom>
            <a:solidFill>
              <a:schemeClr val="tx1"/>
            </a:solidFill>
            <a:ln w="9525">
              <a:noFill/>
              <a:miter lim="800000"/>
              <a:headEnd/>
              <a:tailEnd/>
            </a:ln>
          </p:spPr>
          <p:txBody>
            <a:bodyPr wrap="none" anchor="ctr"/>
            <a:lstStyle/>
            <a:p>
              <a:endParaRPr lang="en-US"/>
            </a:p>
          </p:txBody>
        </p:sp>
        <p:sp>
          <p:nvSpPr>
            <p:cNvPr id="2110" name="AutoShape 29"/>
            <p:cNvSpPr>
              <a:spLocks noChangeArrowheads="1"/>
            </p:cNvSpPr>
            <p:nvPr/>
          </p:nvSpPr>
          <p:spPr bwMode="auto">
            <a:xfrm rot="5400000" flipH="1">
              <a:off x="1491" y="1030"/>
              <a:ext cx="144" cy="125"/>
            </a:xfrm>
            <a:prstGeom prst="triangle">
              <a:avLst>
                <a:gd name="adj" fmla="val 50000"/>
              </a:avLst>
            </a:prstGeom>
            <a:solidFill>
              <a:schemeClr val="tx1"/>
            </a:solidFill>
            <a:ln w="9525">
              <a:noFill/>
              <a:miter lim="800000"/>
              <a:headEnd/>
              <a:tailEnd/>
            </a:ln>
          </p:spPr>
          <p:txBody>
            <a:bodyPr wrap="none" anchor="ctr"/>
            <a:lstStyle/>
            <a:p>
              <a:endParaRPr lang="en-US"/>
            </a:p>
          </p:txBody>
        </p:sp>
        <p:sp>
          <p:nvSpPr>
            <p:cNvPr id="2111" name="AutoShape 30"/>
            <p:cNvSpPr>
              <a:spLocks noChangeArrowheads="1"/>
            </p:cNvSpPr>
            <p:nvPr/>
          </p:nvSpPr>
          <p:spPr bwMode="auto">
            <a:xfrm rot="5400000" flipH="1">
              <a:off x="1491" y="1286"/>
              <a:ext cx="144" cy="125"/>
            </a:xfrm>
            <a:prstGeom prst="triangle">
              <a:avLst>
                <a:gd name="adj" fmla="val 50000"/>
              </a:avLst>
            </a:prstGeom>
            <a:solidFill>
              <a:schemeClr val="tx1"/>
            </a:solidFill>
            <a:ln w="9525">
              <a:noFill/>
              <a:miter lim="800000"/>
              <a:headEnd/>
              <a:tailEnd/>
            </a:ln>
          </p:spPr>
          <p:txBody>
            <a:bodyPr wrap="none" anchor="ctr"/>
            <a:lstStyle/>
            <a:p>
              <a:endParaRPr lang="en-US"/>
            </a:p>
          </p:txBody>
        </p:sp>
        <p:sp>
          <p:nvSpPr>
            <p:cNvPr id="2112" name="Rectangle 31"/>
            <p:cNvSpPr>
              <a:spLocks noChangeArrowheads="1"/>
            </p:cNvSpPr>
            <p:nvPr/>
          </p:nvSpPr>
          <p:spPr bwMode="auto">
            <a:xfrm>
              <a:off x="2298" y="1680"/>
              <a:ext cx="1216" cy="160"/>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113" name="Oval 32"/>
            <p:cNvSpPr>
              <a:spLocks noChangeArrowheads="1"/>
            </p:cNvSpPr>
            <p:nvPr/>
          </p:nvSpPr>
          <p:spPr bwMode="auto">
            <a:xfrm>
              <a:off x="2368" y="1704"/>
              <a:ext cx="104" cy="104"/>
            </a:xfrm>
            <a:prstGeom prst="ellipse">
              <a:avLst/>
            </a:prstGeom>
            <a:noFill/>
            <a:ln w="19050">
              <a:solidFill>
                <a:schemeClr val="tx1"/>
              </a:solidFill>
              <a:round/>
              <a:headEnd/>
              <a:tailEnd/>
            </a:ln>
          </p:spPr>
          <p:txBody>
            <a:bodyPr wrap="none" anchor="ctr"/>
            <a:lstStyle/>
            <a:p>
              <a:endParaRPr lang="en-US"/>
            </a:p>
          </p:txBody>
        </p:sp>
        <p:sp>
          <p:nvSpPr>
            <p:cNvPr id="2114" name="Text Box 33"/>
            <p:cNvSpPr txBox="1">
              <a:spLocks noChangeArrowheads="1"/>
            </p:cNvSpPr>
            <p:nvPr/>
          </p:nvSpPr>
          <p:spPr bwMode="auto">
            <a:xfrm>
              <a:off x="2481" y="1689"/>
              <a:ext cx="898" cy="165"/>
            </a:xfrm>
            <a:prstGeom prst="rect">
              <a:avLst/>
            </a:prstGeom>
            <a:noFill/>
            <a:ln w="9525">
              <a:noFill/>
              <a:miter lim="800000"/>
              <a:headEnd/>
              <a:tailEnd/>
            </a:ln>
          </p:spPr>
          <p:txBody>
            <a:bodyPr wrap="none">
              <a:spAutoFit/>
            </a:bodyPr>
            <a:lstStyle/>
            <a:p>
              <a:pPr algn="ctr">
                <a:lnSpc>
                  <a:spcPct val="80000"/>
                </a:lnSpc>
              </a:pPr>
              <a:r>
                <a:rPr lang="en-US" sz="1400"/>
                <a:t>Critical Concepts</a:t>
              </a:r>
            </a:p>
          </p:txBody>
        </p:sp>
        <p:sp>
          <p:nvSpPr>
            <p:cNvPr id="2115" name="AutoShape 34"/>
            <p:cNvSpPr>
              <a:spLocks noChangeArrowheads="1"/>
            </p:cNvSpPr>
            <p:nvPr/>
          </p:nvSpPr>
          <p:spPr bwMode="auto">
            <a:xfrm>
              <a:off x="2314" y="2600"/>
              <a:ext cx="1126" cy="278"/>
            </a:xfrm>
            <a:prstGeom prst="roundRect">
              <a:avLst>
                <a:gd name="adj" fmla="val 50000"/>
              </a:avLst>
            </a:prstGeom>
            <a:solidFill>
              <a:schemeClr val="bg1"/>
            </a:solidFill>
            <a:ln w="28575">
              <a:solidFill>
                <a:schemeClr val="tx1"/>
              </a:solidFill>
              <a:round/>
              <a:headEnd/>
              <a:tailEnd/>
            </a:ln>
          </p:spPr>
          <p:txBody>
            <a:bodyPr wrap="none" anchor="ctr"/>
            <a:lstStyle/>
            <a:p>
              <a:pPr algn="ctr"/>
              <a:endParaRPr lang="en-US"/>
            </a:p>
          </p:txBody>
        </p:sp>
        <p:sp>
          <p:nvSpPr>
            <p:cNvPr id="2116" name="Oval 35"/>
            <p:cNvSpPr>
              <a:spLocks noChangeArrowheads="1"/>
            </p:cNvSpPr>
            <p:nvPr/>
          </p:nvSpPr>
          <p:spPr bwMode="auto">
            <a:xfrm>
              <a:off x="2443" y="2648"/>
              <a:ext cx="104" cy="104"/>
            </a:xfrm>
            <a:prstGeom prst="ellipse">
              <a:avLst/>
            </a:prstGeom>
            <a:noFill/>
            <a:ln w="19050">
              <a:solidFill>
                <a:schemeClr val="tx1"/>
              </a:solidFill>
              <a:round/>
              <a:headEnd/>
              <a:tailEnd/>
            </a:ln>
          </p:spPr>
          <p:txBody>
            <a:bodyPr wrap="none" anchor="ctr"/>
            <a:lstStyle/>
            <a:p>
              <a:endParaRPr lang="en-US"/>
            </a:p>
          </p:txBody>
        </p:sp>
        <p:sp>
          <p:nvSpPr>
            <p:cNvPr id="2117" name="Text Box 36"/>
            <p:cNvSpPr txBox="1">
              <a:spLocks noChangeArrowheads="1"/>
            </p:cNvSpPr>
            <p:nvPr/>
          </p:nvSpPr>
          <p:spPr bwMode="auto">
            <a:xfrm>
              <a:off x="2544" y="2635"/>
              <a:ext cx="753" cy="273"/>
            </a:xfrm>
            <a:prstGeom prst="rect">
              <a:avLst/>
            </a:prstGeom>
            <a:noFill/>
            <a:ln w="9525">
              <a:noFill/>
              <a:miter lim="800000"/>
              <a:headEnd/>
              <a:tailEnd/>
            </a:ln>
          </p:spPr>
          <p:txBody>
            <a:bodyPr wrap="none">
              <a:spAutoFit/>
            </a:bodyPr>
            <a:lstStyle/>
            <a:p>
              <a:pPr algn="ctr">
                <a:lnSpc>
                  <a:spcPct val="80000"/>
                </a:lnSpc>
              </a:pPr>
              <a:r>
                <a:rPr lang="en-US" sz="1200"/>
                <a:t>Learned in these</a:t>
              </a:r>
              <a:endParaRPr lang="en-US" sz="1400"/>
            </a:p>
            <a:p>
              <a:pPr algn="ctr">
                <a:lnSpc>
                  <a:spcPct val="80000"/>
                </a:lnSpc>
              </a:pPr>
              <a:r>
                <a:rPr lang="en-US" sz="1600"/>
                <a:t>Units</a:t>
              </a:r>
            </a:p>
          </p:txBody>
        </p:sp>
        <p:sp>
          <p:nvSpPr>
            <p:cNvPr id="2118" name="Line 37"/>
            <p:cNvSpPr>
              <a:spLocks noChangeShapeType="1"/>
            </p:cNvSpPr>
            <p:nvPr/>
          </p:nvSpPr>
          <p:spPr bwMode="auto">
            <a:xfrm>
              <a:off x="3024" y="520"/>
              <a:ext cx="1824" cy="0"/>
            </a:xfrm>
            <a:prstGeom prst="line">
              <a:avLst/>
            </a:prstGeom>
            <a:noFill/>
            <a:ln w="12700">
              <a:solidFill>
                <a:schemeClr val="tx1"/>
              </a:solidFill>
              <a:round/>
              <a:headEnd/>
              <a:tailEnd/>
            </a:ln>
          </p:spPr>
          <p:txBody>
            <a:bodyPr wrap="none" anchor="ctr"/>
            <a:lstStyle/>
            <a:p>
              <a:endParaRPr lang="en-US"/>
            </a:p>
          </p:txBody>
        </p:sp>
        <p:sp>
          <p:nvSpPr>
            <p:cNvPr id="2119" name="Line 38"/>
            <p:cNvSpPr>
              <a:spLocks noChangeShapeType="1"/>
            </p:cNvSpPr>
            <p:nvPr/>
          </p:nvSpPr>
          <p:spPr bwMode="auto">
            <a:xfrm>
              <a:off x="912" y="520"/>
              <a:ext cx="1768" cy="0"/>
            </a:xfrm>
            <a:prstGeom prst="line">
              <a:avLst/>
            </a:prstGeom>
            <a:noFill/>
            <a:ln w="12700">
              <a:solidFill>
                <a:schemeClr val="tx1"/>
              </a:solidFill>
              <a:round/>
              <a:headEnd/>
              <a:tailEnd/>
            </a:ln>
          </p:spPr>
          <p:txBody>
            <a:bodyPr wrap="none" anchor="ctr"/>
            <a:lstStyle/>
            <a:p>
              <a:endParaRPr lang="en-US"/>
            </a:p>
          </p:txBody>
        </p:sp>
      </p:grpSp>
      <p:sp>
        <p:nvSpPr>
          <p:cNvPr id="2051" name="Text Box 40"/>
          <p:cNvSpPr txBox="1">
            <a:spLocks noChangeArrowheads="1"/>
          </p:cNvSpPr>
          <p:nvPr/>
        </p:nvSpPr>
        <p:spPr bwMode="auto">
          <a:xfrm>
            <a:off x="838200" y="1371600"/>
            <a:ext cx="1371600" cy="1335750"/>
          </a:xfrm>
          <a:prstGeom prst="rect">
            <a:avLst/>
          </a:prstGeom>
          <a:noFill/>
          <a:ln w="9525">
            <a:noFill/>
            <a:miter lim="800000"/>
            <a:headEnd/>
            <a:tailEnd/>
          </a:ln>
        </p:spPr>
        <p:txBody>
          <a:bodyPr>
            <a:spAutoFit/>
          </a:bodyPr>
          <a:lstStyle/>
          <a:p>
            <a:pPr>
              <a:lnSpc>
                <a:spcPct val="80000"/>
              </a:lnSpc>
              <a:spcBef>
                <a:spcPct val="50000"/>
              </a:spcBef>
            </a:pPr>
            <a:r>
              <a:rPr lang="en-US" sz="800" dirty="0" smtClean="0"/>
              <a:t>Pride</a:t>
            </a:r>
          </a:p>
          <a:p>
            <a:pPr>
              <a:lnSpc>
                <a:spcPct val="80000"/>
              </a:lnSpc>
              <a:spcBef>
                <a:spcPct val="50000"/>
              </a:spcBef>
            </a:pPr>
            <a:r>
              <a:rPr lang="en-US" sz="800" dirty="0" smtClean="0"/>
              <a:t>Respect</a:t>
            </a:r>
          </a:p>
          <a:p>
            <a:pPr>
              <a:lnSpc>
                <a:spcPct val="80000"/>
              </a:lnSpc>
              <a:spcBef>
                <a:spcPct val="50000"/>
              </a:spcBef>
            </a:pPr>
            <a:r>
              <a:rPr lang="en-US" sz="800" dirty="0" smtClean="0"/>
              <a:t>Responsibility</a:t>
            </a:r>
          </a:p>
          <a:p>
            <a:pPr>
              <a:lnSpc>
                <a:spcPct val="80000"/>
              </a:lnSpc>
              <a:spcBef>
                <a:spcPct val="50000"/>
              </a:spcBef>
            </a:pPr>
            <a:r>
              <a:rPr lang="en-US" sz="800" dirty="0" smtClean="0"/>
              <a:t>Caring</a:t>
            </a:r>
          </a:p>
          <a:p>
            <a:pPr>
              <a:lnSpc>
                <a:spcPct val="80000"/>
              </a:lnSpc>
              <a:spcBef>
                <a:spcPct val="50000"/>
              </a:spcBef>
            </a:pPr>
            <a:r>
              <a:rPr lang="en-US" sz="800" dirty="0" smtClean="0"/>
              <a:t>Citizenship</a:t>
            </a:r>
          </a:p>
          <a:p>
            <a:pPr>
              <a:lnSpc>
                <a:spcPct val="80000"/>
              </a:lnSpc>
              <a:spcBef>
                <a:spcPct val="50000"/>
              </a:spcBef>
            </a:pPr>
            <a:r>
              <a:rPr lang="en-US" sz="800" dirty="0" smtClean="0"/>
              <a:t>Fairness</a:t>
            </a:r>
          </a:p>
          <a:p>
            <a:pPr>
              <a:lnSpc>
                <a:spcPct val="80000"/>
              </a:lnSpc>
              <a:spcBef>
                <a:spcPct val="50000"/>
              </a:spcBef>
            </a:pPr>
            <a:r>
              <a:rPr lang="en-US" sz="800" dirty="0" smtClean="0"/>
              <a:t>Trustworthiness</a:t>
            </a:r>
            <a:endParaRPr lang="en-US" sz="800" dirty="0"/>
          </a:p>
          <a:p>
            <a:pPr>
              <a:spcBef>
                <a:spcPct val="50000"/>
              </a:spcBef>
            </a:pPr>
            <a:endParaRPr lang="en-US" sz="800" dirty="0"/>
          </a:p>
        </p:txBody>
      </p:sp>
      <p:sp>
        <p:nvSpPr>
          <p:cNvPr id="2052" name="Text Box 42"/>
          <p:cNvSpPr txBox="1">
            <a:spLocks noChangeArrowheads="1"/>
          </p:cNvSpPr>
          <p:nvPr/>
        </p:nvSpPr>
        <p:spPr bwMode="auto">
          <a:xfrm>
            <a:off x="2971800" y="3048000"/>
            <a:ext cx="4267200" cy="1536700"/>
          </a:xfrm>
          <a:prstGeom prst="rect">
            <a:avLst/>
          </a:prstGeom>
          <a:noFill/>
          <a:ln w="9525">
            <a:noFill/>
            <a:miter lim="800000"/>
            <a:headEnd/>
            <a:tailEnd/>
          </a:ln>
        </p:spPr>
        <p:txBody>
          <a:bodyPr>
            <a:spAutoFit/>
          </a:bodyPr>
          <a:lstStyle/>
          <a:p>
            <a:pPr marL="457200" indent="-457200">
              <a:lnSpc>
                <a:spcPct val="40000"/>
              </a:lnSpc>
              <a:spcBef>
                <a:spcPct val="50000"/>
              </a:spcBef>
            </a:pPr>
            <a:r>
              <a:rPr lang="en-US" sz="1000"/>
              <a:t>Horticulture	     Plant Propagation      Growing Media/Soil	                   </a:t>
            </a:r>
          </a:p>
          <a:p>
            <a:pPr marL="457200" indent="-457200">
              <a:lnSpc>
                <a:spcPct val="40000"/>
              </a:lnSpc>
              <a:spcBef>
                <a:spcPct val="50000"/>
              </a:spcBef>
            </a:pPr>
            <a:r>
              <a:rPr lang="en-US" sz="1000"/>
              <a:t>Career	     	     </a:t>
            </a:r>
            <a:r>
              <a:rPr lang="en-US" sz="1000">
                <a:solidFill>
                  <a:srgbClr val="060810"/>
                </a:solidFill>
              </a:rPr>
              <a:t>Phytoremediation      Integrated Pest Management</a:t>
            </a:r>
            <a:endParaRPr lang="en-US" sz="1000"/>
          </a:p>
          <a:p>
            <a:pPr marL="457200" indent="-457200">
              <a:lnSpc>
                <a:spcPct val="40000"/>
              </a:lnSpc>
              <a:spcBef>
                <a:spcPct val="50000"/>
              </a:spcBef>
            </a:pPr>
            <a:r>
              <a:rPr lang="en-US" sz="1000"/>
              <a:t>Measurement	     Leaf	          Degragation      </a:t>
            </a:r>
          </a:p>
          <a:p>
            <a:pPr marL="457200" indent="-457200">
              <a:lnSpc>
                <a:spcPct val="40000"/>
              </a:lnSpc>
              <a:spcBef>
                <a:spcPct val="50000"/>
              </a:spcBef>
            </a:pPr>
            <a:r>
              <a:rPr lang="en-US" sz="1000"/>
              <a:t>Fruit  		     Stem                           Fertilizer                                                   </a:t>
            </a:r>
          </a:p>
          <a:p>
            <a:pPr marL="457200" indent="-457200">
              <a:lnSpc>
                <a:spcPct val="40000"/>
              </a:lnSpc>
              <a:spcBef>
                <a:spcPct val="50000"/>
              </a:spcBef>
            </a:pPr>
            <a:r>
              <a:rPr lang="en-US" sz="1000"/>
              <a:t>Vegetable	     Root                            Business Models                                                      </a:t>
            </a:r>
          </a:p>
          <a:p>
            <a:pPr marL="457200" indent="-457200">
              <a:lnSpc>
                <a:spcPct val="40000"/>
              </a:lnSpc>
              <a:spcBef>
                <a:spcPct val="50000"/>
              </a:spcBef>
            </a:pPr>
            <a:r>
              <a:rPr lang="en-US" sz="1000"/>
              <a:t>Pomology	     Pistil                           Ecosystem                           </a:t>
            </a:r>
          </a:p>
          <a:p>
            <a:pPr marL="457200" indent="-457200">
              <a:lnSpc>
                <a:spcPct val="40000"/>
              </a:lnSpc>
              <a:spcBef>
                <a:spcPct val="50000"/>
              </a:spcBef>
            </a:pPr>
            <a:r>
              <a:rPr lang="en-US" sz="1000"/>
              <a:t>Olericulture	     Stamen                       Resources</a:t>
            </a:r>
          </a:p>
          <a:p>
            <a:pPr marL="457200" indent="-457200">
              <a:lnSpc>
                <a:spcPct val="40000"/>
              </a:lnSpc>
              <a:spcBef>
                <a:spcPct val="50000"/>
              </a:spcBef>
            </a:pPr>
            <a:r>
              <a:rPr lang="en-US" sz="1000"/>
              <a:t>Floriculture	     Seed                           Environmental Sysyems</a:t>
            </a:r>
          </a:p>
          <a:p>
            <a:pPr marL="457200" indent="-457200">
              <a:lnSpc>
                <a:spcPct val="40000"/>
              </a:lnSpc>
              <a:spcBef>
                <a:spcPct val="50000"/>
              </a:spcBef>
            </a:pPr>
            <a:r>
              <a:rPr lang="en-US" sz="1000"/>
              <a:t>	    </a:t>
            </a:r>
          </a:p>
          <a:p>
            <a:pPr marL="457200" indent="-457200">
              <a:lnSpc>
                <a:spcPct val="35000"/>
              </a:lnSpc>
              <a:spcBef>
                <a:spcPct val="50000"/>
              </a:spcBef>
            </a:pPr>
            <a:r>
              <a:rPr lang="en-US" sz="1000"/>
              <a:t>	</a:t>
            </a:r>
          </a:p>
          <a:p>
            <a:pPr marL="457200" indent="-457200">
              <a:lnSpc>
                <a:spcPct val="35000"/>
              </a:lnSpc>
              <a:spcBef>
                <a:spcPct val="50000"/>
              </a:spcBef>
            </a:pPr>
            <a:r>
              <a:rPr lang="en-US" sz="1100"/>
              <a:t>	</a:t>
            </a:r>
          </a:p>
        </p:txBody>
      </p:sp>
      <p:sp>
        <p:nvSpPr>
          <p:cNvPr id="2053" name="Oval 43"/>
          <p:cNvSpPr>
            <a:spLocks noChangeArrowheads="1"/>
          </p:cNvSpPr>
          <p:nvPr/>
        </p:nvSpPr>
        <p:spPr bwMode="auto">
          <a:xfrm>
            <a:off x="457200" y="4724400"/>
            <a:ext cx="1600200" cy="762000"/>
          </a:xfrm>
          <a:prstGeom prst="ellipse">
            <a:avLst/>
          </a:prstGeom>
          <a:noFill/>
          <a:ln w="9525">
            <a:solidFill>
              <a:schemeClr val="tx1"/>
            </a:solidFill>
            <a:round/>
            <a:headEnd/>
            <a:tailEnd/>
          </a:ln>
        </p:spPr>
        <p:txBody>
          <a:bodyPr wrap="none" anchor="ctr"/>
          <a:lstStyle/>
          <a:p>
            <a:endParaRPr lang="en-US"/>
          </a:p>
        </p:txBody>
      </p:sp>
      <p:sp>
        <p:nvSpPr>
          <p:cNvPr id="2054" name="Oval 44"/>
          <p:cNvSpPr>
            <a:spLocks noChangeArrowheads="1"/>
          </p:cNvSpPr>
          <p:nvPr/>
        </p:nvSpPr>
        <p:spPr bwMode="auto">
          <a:xfrm>
            <a:off x="7010400" y="4114800"/>
            <a:ext cx="1600200" cy="762000"/>
          </a:xfrm>
          <a:prstGeom prst="ellipse">
            <a:avLst/>
          </a:prstGeom>
          <a:noFill/>
          <a:ln w="9525">
            <a:solidFill>
              <a:schemeClr val="tx1"/>
            </a:solidFill>
            <a:round/>
            <a:headEnd/>
            <a:tailEnd/>
          </a:ln>
        </p:spPr>
        <p:txBody>
          <a:bodyPr wrap="none" anchor="ctr"/>
          <a:lstStyle/>
          <a:p>
            <a:endParaRPr lang="en-US"/>
          </a:p>
        </p:txBody>
      </p:sp>
      <p:sp>
        <p:nvSpPr>
          <p:cNvPr id="2055" name="Oval 46"/>
          <p:cNvSpPr>
            <a:spLocks noChangeArrowheads="1"/>
          </p:cNvSpPr>
          <p:nvPr/>
        </p:nvSpPr>
        <p:spPr bwMode="auto">
          <a:xfrm>
            <a:off x="838200" y="5791200"/>
            <a:ext cx="1600200" cy="762000"/>
          </a:xfrm>
          <a:prstGeom prst="ellipse">
            <a:avLst/>
          </a:prstGeom>
          <a:noFill/>
          <a:ln w="9525">
            <a:solidFill>
              <a:schemeClr val="tx1"/>
            </a:solidFill>
            <a:round/>
            <a:headEnd/>
            <a:tailEnd/>
          </a:ln>
        </p:spPr>
        <p:txBody>
          <a:bodyPr wrap="none" anchor="ctr"/>
          <a:lstStyle/>
          <a:p>
            <a:endParaRPr lang="en-US"/>
          </a:p>
        </p:txBody>
      </p:sp>
      <p:sp>
        <p:nvSpPr>
          <p:cNvPr id="2056" name="Oval 48"/>
          <p:cNvSpPr>
            <a:spLocks noChangeArrowheads="1"/>
          </p:cNvSpPr>
          <p:nvPr/>
        </p:nvSpPr>
        <p:spPr bwMode="auto">
          <a:xfrm>
            <a:off x="381000" y="3810000"/>
            <a:ext cx="1600200" cy="762000"/>
          </a:xfrm>
          <a:prstGeom prst="ellipse">
            <a:avLst/>
          </a:prstGeom>
          <a:noFill/>
          <a:ln w="9525">
            <a:solidFill>
              <a:schemeClr val="tx1"/>
            </a:solidFill>
            <a:round/>
            <a:headEnd/>
            <a:tailEnd/>
          </a:ln>
        </p:spPr>
        <p:txBody>
          <a:bodyPr wrap="none" anchor="ctr"/>
          <a:lstStyle/>
          <a:p>
            <a:endParaRPr lang="en-US"/>
          </a:p>
        </p:txBody>
      </p:sp>
      <p:sp>
        <p:nvSpPr>
          <p:cNvPr id="2057" name="Oval 49"/>
          <p:cNvSpPr>
            <a:spLocks noChangeArrowheads="1"/>
          </p:cNvSpPr>
          <p:nvPr/>
        </p:nvSpPr>
        <p:spPr bwMode="auto">
          <a:xfrm>
            <a:off x="4495800" y="5867400"/>
            <a:ext cx="1600200" cy="762000"/>
          </a:xfrm>
          <a:prstGeom prst="ellipse">
            <a:avLst/>
          </a:prstGeom>
          <a:noFill/>
          <a:ln w="9525">
            <a:solidFill>
              <a:schemeClr val="tx1"/>
            </a:solidFill>
            <a:round/>
            <a:headEnd/>
            <a:tailEnd/>
          </a:ln>
        </p:spPr>
        <p:txBody>
          <a:bodyPr wrap="none" anchor="ctr"/>
          <a:lstStyle/>
          <a:p>
            <a:endParaRPr lang="en-US"/>
          </a:p>
        </p:txBody>
      </p:sp>
      <p:sp>
        <p:nvSpPr>
          <p:cNvPr id="2058" name="Oval 50"/>
          <p:cNvSpPr>
            <a:spLocks noChangeArrowheads="1"/>
          </p:cNvSpPr>
          <p:nvPr/>
        </p:nvSpPr>
        <p:spPr bwMode="auto">
          <a:xfrm>
            <a:off x="2667000" y="5867400"/>
            <a:ext cx="1600200" cy="762000"/>
          </a:xfrm>
          <a:prstGeom prst="ellipse">
            <a:avLst/>
          </a:prstGeom>
          <a:noFill/>
          <a:ln w="9525">
            <a:solidFill>
              <a:schemeClr val="tx1"/>
            </a:solidFill>
            <a:round/>
            <a:headEnd/>
            <a:tailEnd/>
          </a:ln>
        </p:spPr>
        <p:txBody>
          <a:bodyPr wrap="none" anchor="ctr"/>
          <a:lstStyle/>
          <a:p>
            <a:endParaRPr lang="en-US"/>
          </a:p>
        </p:txBody>
      </p:sp>
      <p:sp>
        <p:nvSpPr>
          <p:cNvPr id="2059" name="Oval 51"/>
          <p:cNvSpPr>
            <a:spLocks noChangeArrowheads="1"/>
          </p:cNvSpPr>
          <p:nvPr/>
        </p:nvSpPr>
        <p:spPr bwMode="auto">
          <a:xfrm>
            <a:off x="6172200" y="5943600"/>
            <a:ext cx="1600200" cy="762000"/>
          </a:xfrm>
          <a:prstGeom prst="ellipse">
            <a:avLst/>
          </a:prstGeom>
          <a:noFill/>
          <a:ln w="9525">
            <a:solidFill>
              <a:schemeClr val="tx1"/>
            </a:solidFill>
            <a:round/>
            <a:headEnd/>
            <a:tailEnd/>
          </a:ln>
        </p:spPr>
        <p:txBody>
          <a:bodyPr wrap="none" anchor="ctr"/>
          <a:lstStyle/>
          <a:p>
            <a:endParaRPr lang="en-US"/>
          </a:p>
        </p:txBody>
      </p:sp>
      <p:sp>
        <p:nvSpPr>
          <p:cNvPr id="2060" name="Oval 52"/>
          <p:cNvSpPr>
            <a:spLocks noChangeArrowheads="1"/>
          </p:cNvSpPr>
          <p:nvPr/>
        </p:nvSpPr>
        <p:spPr bwMode="auto">
          <a:xfrm>
            <a:off x="7162800" y="5105400"/>
            <a:ext cx="1600200" cy="762000"/>
          </a:xfrm>
          <a:prstGeom prst="ellipse">
            <a:avLst/>
          </a:prstGeom>
          <a:noFill/>
          <a:ln w="9525">
            <a:solidFill>
              <a:schemeClr val="tx1"/>
            </a:solidFill>
            <a:round/>
            <a:headEnd/>
            <a:tailEnd/>
          </a:ln>
        </p:spPr>
        <p:txBody>
          <a:bodyPr wrap="none" anchor="ctr"/>
          <a:lstStyle/>
          <a:p>
            <a:endParaRPr lang="en-US"/>
          </a:p>
        </p:txBody>
      </p:sp>
      <p:sp>
        <p:nvSpPr>
          <p:cNvPr id="2061" name="Text Box 55"/>
          <p:cNvSpPr txBox="1">
            <a:spLocks noChangeArrowheads="1"/>
          </p:cNvSpPr>
          <p:nvPr/>
        </p:nvSpPr>
        <p:spPr bwMode="auto">
          <a:xfrm>
            <a:off x="2819400" y="1371600"/>
            <a:ext cx="3581400" cy="1400175"/>
          </a:xfrm>
          <a:prstGeom prst="rect">
            <a:avLst/>
          </a:prstGeom>
          <a:noFill/>
          <a:ln w="9525">
            <a:noFill/>
            <a:miter lim="800000"/>
            <a:headEnd/>
            <a:tailEnd/>
          </a:ln>
        </p:spPr>
        <p:txBody>
          <a:bodyPr>
            <a:spAutoFit/>
          </a:bodyPr>
          <a:lstStyle/>
          <a:p>
            <a:pPr>
              <a:spcBef>
                <a:spcPct val="50000"/>
              </a:spcBef>
            </a:pPr>
            <a:r>
              <a:rPr lang="en-US" sz="1000"/>
              <a:t>Folder Checks 		Class Problem Solving</a:t>
            </a:r>
          </a:p>
          <a:p>
            <a:pPr>
              <a:spcBef>
                <a:spcPct val="50000"/>
              </a:spcBef>
            </a:pPr>
            <a:r>
              <a:rPr lang="en-US" sz="1000"/>
              <a:t>Detailed Exam Reviews	Question Review Sessions</a:t>
            </a:r>
          </a:p>
          <a:p>
            <a:pPr>
              <a:spcBef>
                <a:spcPct val="50000"/>
              </a:spcBef>
            </a:pPr>
            <a:r>
              <a:rPr lang="en-US" sz="1000"/>
              <a:t>Course Progress Graph	Greenhouse Safety</a:t>
            </a:r>
          </a:p>
          <a:p>
            <a:pPr>
              <a:spcBef>
                <a:spcPct val="50000"/>
              </a:spcBef>
            </a:pPr>
            <a:r>
              <a:rPr lang="en-US" sz="1000"/>
              <a:t>Oral Reports		Tool Safety</a:t>
            </a:r>
          </a:p>
          <a:p>
            <a:pPr>
              <a:spcBef>
                <a:spcPct val="50000"/>
              </a:spcBef>
            </a:pPr>
            <a:r>
              <a:rPr lang="en-US" sz="1000"/>
              <a:t>Team/Group Activities                     Lab Activities</a:t>
            </a:r>
          </a:p>
          <a:p>
            <a:pPr>
              <a:spcBef>
                <a:spcPct val="50000"/>
              </a:spcBef>
            </a:pPr>
            <a:endParaRPr lang="en-US" sz="1000"/>
          </a:p>
        </p:txBody>
      </p:sp>
      <p:sp>
        <p:nvSpPr>
          <p:cNvPr id="2062" name="Text Box 56"/>
          <p:cNvSpPr txBox="1">
            <a:spLocks noChangeArrowheads="1"/>
          </p:cNvSpPr>
          <p:nvPr/>
        </p:nvSpPr>
        <p:spPr bwMode="auto">
          <a:xfrm>
            <a:off x="7010400" y="1295400"/>
            <a:ext cx="1600200" cy="477054"/>
          </a:xfrm>
          <a:prstGeom prst="rect">
            <a:avLst/>
          </a:prstGeom>
          <a:noFill/>
          <a:ln w="9525">
            <a:noFill/>
            <a:miter lim="800000"/>
            <a:headEnd/>
            <a:tailEnd/>
          </a:ln>
        </p:spPr>
        <p:txBody>
          <a:bodyPr>
            <a:spAutoFit/>
          </a:bodyPr>
          <a:lstStyle/>
          <a:p>
            <a:pPr>
              <a:spcBef>
                <a:spcPct val="50000"/>
              </a:spcBef>
            </a:pPr>
            <a:r>
              <a:rPr lang="en-US" sz="1000" dirty="0"/>
              <a:t>Exam </a:t>
            </a:r>
            <a:r>
              <a:rPr lang="en-US" sz="1000" dirty="0" smtClean="0"/>
              <a:t>Corrections</a:t>
            </a:r>
            <a:endParaRPr lang="en-US" sz="1000" dirty="0"/>
          </a:p>
          <a:p>
            <a:pPr>
              <a:spcBef>
                <a:spcPct val="50000"/>
              </a:spcBef>
            </a:pPr>
            <a:r>
              <a:rPr lang="en-US" sz="1000" dirty="0"/>
              <a:t>Extra Credit Opportunities </a:t>
            </a:r>
          </a:p>
        </p:txBody>
      </p:sp>
      <p:sp>
        <p:nvSpPr>
          <p:cNvPr id="2063" name="Text Box 88"/>
          <p:cNvSpPr txBox="1">
            <a:spLocks noChangeArrowheads="1"/>
          </p:cNvSpPr>
          <p:nvPr/>
        </p:nvSpPr>
        <p:spPr bwMode="auto">
          <a:xfrm>
            <a:off x="6324600" y="5943600"/>
            <a:ext cx="762000" cy="396875"/>
          </a:xfrm>
          <a:prstGeom prst="rect">
            <a:avLst/>
          </a:prstGeom>
          <a:noFill/>
          <a:ln w="9525">
            <a:noFill/>
            <a:miter lim="800000"/>
            <a:headEnd/>
            <a:tailEnd/>
          </a:ln>
        </p:spPr>
        <p:txBody>
          <a:bodyPr>
            <a:spAutoFit/>
          </a:bodyPr>
          <a:lstStyle/>
          <a:p>
            <a:pPr algn="ctr"/>
            <a:endParaRPr lang="en-US" sz="1000"/>
          </a:p>
          <a:p>
            <a:pPr algn="ctr"/>
            <a:endParaRPr lang="en-US" sz="1000"/>
          </a:p>
        </p:txBody>
      </p:sp>
      <p:sp>
        <p:nvSpPr>
          <p:cNvPr id="2064" name="Text Box 90"/>
          <p:cNvSpPr txBox="1">
            <a:spLocks noChangeArrowheads="1"/>
          </p:cNvSpPr>
          <p:nvPr/>
        </p:nvSpPr>
        <p:spPr bwMode="auto">
          <a:xfrm>
            <a:off x="2743200" y="6096000"/>
            <a:ext cx="1447800" cy="400050"/>
          </a:xfrm>
          <a:prstGeom prst="rect">
            <a:avLst/>
          </a:prstGeom>
          <a:noFill/>
          <a:ln w="9525">
            <a:noFill/>
            <a:miter lim="800000"/>
            <a:headEnd/>
            <a:tailEnd/>
          </a:ln>
        </p:spPr>
        <p:txBody>
          <a:bodyPr>
            <a:spAutoFit/>
          </a:bodyPr>
          <a:lstStyle/>
          <a:p>
            <a:pPr algn="ctr"/>
            <a:r>
              <a:rPr lang="en-US" sz="1000"/>
              <a:t>Soil Structure and Components  </a:t>
            </a:r>
            <a:endParaRPr lang="en-US"/>
          </a:p>
        </p:txBody>
      </p:sp>
      <p:sp>
        <p:nvSpPr>
          <p:cNvPr id="2065" name="Text Box 93"/>
          <p:cNvSpPr txBox="1">
            <a:spLocks noChangeArrowheads="1"/>
          </p:cNvSpPr>
          <p:nvPr/>
        </p:nvSpPr>
        <p:spPr bwMode="auto">
          <a:xfrm>
            <a:off x="533400" y="3962400"/>
            <a:ext cx="1219200" cy="554038"/>
          </a:xfrm>
          <a:prstGeom prst="rect">
            <a:avLst/>
          </a:prstGeom>
          <a:noFill/>
          <a:ln w="9525">
            <a:noFill/>
            <a:miter lim="800000"/>
            <a:headEnd/>
            <a:tailEnd/>
          </a:ln>
        </p:spPr>
        <p:txBody>
          <a:bodyPr>
            <a:spAutoFit/>
          </a:bodyPr>
          <a:lstStyle/>
          <a:p>
            <a:pPr algn="ctr"/>
            <a:r>
              <a:rPr lang="en-US" sz="1000"/>
              <a:t>Plant and Soil Science Careers </a:t>
            </a:r>
          </a:p>
          <a:p>
            <a:pPr algn="ctr"/>
            <a:endParaRPr lang="en-US" sz="1000"/>
          </a:p>
        </p:txBody>
      </p:sp>
      <p:sp>
        <p:nvSpPr>
          <p:cNvPr id="2066" name="Text Box 94"/>
          <p:cNvSpPr txBox="1">
            <a:spLocks noChangeArrowheads="1"/>
          </p:cNvSpPr>
          <p:nvPr/>
        </p:nvSpPr>
        <p:spPr bwMode="auto">
          <a:xfrm>
            <a:off x="7086600" y="4419600"/>
            <a:ext cx="1600200" cy="609600"/>
          </a:xfrm>
          <a:prstGeom prst="rect">
            <a:avLst/>
          </a:prstGeom>
          <a:noFill/>
          <a:ln w="9525">
            <a:noFill/>
            <a:miter lim="800000"/>
            <a:headEnd/>
            <a:tailEnd/>
          </a:ln>
        </p:spPr>
        <p:txBody>
          <a:bodyPr>
            <a:spAutoFit/>
          </a:bodyPr>
          <a:lstStyle/>
          <a:p>
            <a:pPr algn="ctr"/>
            <a:endParaRPr lang="en-US" sz="1000"/>
          </a:p>
          <a:p>
            <a:pPr algn="ctr"/>
            <a:endParaRPr lang="en-US"/>
          </a:p>
        </p:txBody>
      </p:sp>
      <p:sp>
        <p:nvSpPr>
          <p:cNvPr id="2067" name="Text Box 97"/>
          <p:cNvSpPr txBox="1">
            <a:spLocks noChangeArrowheads="1"/>
          </p:cNvSpPr>
          <p:nvPr/>
        </p:nvSpPr>
        <p:spPr bwMode="auto">
          <a:xfrm>
            <a:off x="4572000" y="5943600"/>
            <a:ext cx="1447800" cy="554038"/>
          </a:xfrm>
          <a:prstGeom prst="rect">
            <a:avLst/>
          </a:prstGeom>
          <a:noFill/>
          <a:ln w="9525">
            <a:noFill/>
            <a:miter lim="800000"/>
            <a:headEnd/>
            <a:tailEnd/>
          </a:ln>
        </p:spPr>
        <p:txBody>
          <a:bodyPr>
            <a:spAutoFit/>
          </a:bodyPr>
          <a:lstStyle/>
          <a:p>
            <a:pPr algn="ctr">
              <a:spcBef>
                <a:spcPct val="50000"/>
              </a:spcBef>
            </a:pPr>
            <a:r>
              <a:rPr lang="en-US" sz="1000"/>
              <a:t>Plant Physiology, Genetics, and Reproduction </a:t>
            </a:r>
          </a:p>
        </p:txBody>
      </p:sp>
      <p:sp>
        <p:nvSpPr>
          <p:cNvPr id="2068" name="Line 107"/>
          <p:cNvSpPr>
            <a:spLocks noChangeShapeType="1"/>
          </p:cNvSpPr>
          <p:nvPr/>
        </p:nvSpPr>
        <p:spPr bwMode="auto">
          <a:xfrm>
            <a:off x="4648200" y="4572000"/>
            <a:ext cx="609600" cy="1295400"/>
          </a:xfrm>
          <a:prstGeom prst="line">
            <a:avLst/>
          </a:prstGeom>
          <a:noFill/>
          <a:ln w="9525">
            <a:solidFill>
              <a:schemeClr val="tx1"/>
            </a:solidFill>
            <a:round/>
            <a:headEnd/>
            <a:tailEnd/>
          </a:ln>
        </p:spPr>
        <p:txBody>
          <a:bodyPr/>
          <a:lstStyle/>
          <a:p>
            <a:endParaRPr lang="en-US"/>
          </a:p>
        </p:txBody>
      </p:sp>
      <p:sp>
        <p:nvSpPr>
          <p:cNvPr id="2069" name="Line 108"/>
          <p:cNvSpPr>
            <a:spLocks noChangeShapeType="1"/>
          </p:cNvSpPr>
          <p:nvPr/>
        </p:nvSpPr>
        <p:spPr bwMode="auto">
          <a:xfrm flipH="1">
            <a:off x="3429000" y="4572000"/>
            <a:ext cx="1219200" cy="1295400"/>
          </a:xfrm>
          <a:prstGeom prst="line">
            <a:avLst/>
          </a:prstGeom>
          <a:noFill/>
          <a:ln w="9525">
            <a:solidFill>
              <a:schemeClr val="tx1"/>
            </a:solidFill>
            <a:round/>
            <a:headEnd/>
            <a:tailEnd/>
          </a:ln>
        </p:spPr>
        <p:txBody>
          <a:bodyPr/>
          <a:lstStyle/>
          <a:p>
            <a:endParaRPr lang="en-US"/>
          </a:p>
        </p:txBody>
      </p:sp>
      <p:cxnSp>
        <p:nvCxnSpPr>
          <p:cNvPr id="2070" name="AutoShape 117"/>
          <p:cNvCxnSpPr>
            <a:cxnSpLocks noChangeShapeType="1"/>
            <a:stCxn id="2052" idx="3"/>
            <a:endCxn id="2052" idx="3"/>
          </p:cNvCxnSpPr>
          <p:nvPr/>
        </p:nvCxnSpPr>
        <p:spPr bwMode="auto">
          <a:xfrm>
            <a:off x="7239000" y="3816350"/>
            <a:ext cx="1588" cy="1588"/>
          </a:xfrm>
          <a:prstGeom prst="straightConnector1">
            <a:avLst/>
          </a:prstGeom>
          <a:noFill/>
          <a:ln w="9525">
            <a:solidFill>
              <a:schemeClr val="tx1"/>
            </a:solidFill>
            <a:round/>
            <a:headEnd/>
            <a:tailEnd/>
          </a:ln>
        </p:spPr>
      </p:cxnSp>
      <p:sp>
        <p:nvSpPr>
          <p:cNvPr id="2071" name="Line 121"/>
          <p:cNvSpPr>
            <a:spLocks noChangeShapeType="1"/>
          </p:cNvSpPr>
          <p:nvPr/>
        </p:nvSpPr>
        <p:spPr bwMode="auto">
          <a:xfrm>
            <a:off x="4648200" y="4572000"/>
            <a:ext cx="0" cy="0"/>
          </a:xfrm>
          <a:prstGeom prst="line">
            <a:avLst/>
          </a:prstGeom>
          <a:noFill/>
          <a:ln w="9525">
            <a:solidFill>
              <a:schemeClr val="tx1"/>
            </a:solidFill>
            <a:round/>
            <a:headEnd/>
            <a:tailEnd/>
          </a:ln>
        </p:spPr>
        <p:txBody>
          <a:bodyPr/>
          <a:lstStyle/>
          <a:p>
            <a:endParaRPr lang="en-US"/>
          </a:p>
        </p:txBody>
      </p:sp>
      <p:sp>
        <p:nvSpPr>
          <p:cNvPr id="2072" name="Line 122"/>
          <p:cNvSpPr>
            <a:spLocks noChangeShapeType="1"/>
          </p:cNvSpPr>
          <p:nvPr/>
        </p:nvSpPr>
        <p:spPr bwMode="auto">
          <a:xfrm flipH="1" flipV="1">
            <a:off x="1981200" y="4267200"/>
            <a:ext cx="1905000" cy="152400"/>
          </a:xfrm>
          <a:prstGeom prst="line">
            <a:avLst/>
          </a:prstGeom>
          <a:noFill/>
          <a:ln w="9525">
            <a:solidFill>
              <a:schemeClr val="tx1"/>
            </a:solidFill>
            <a:round/>
            <a:headEnd/>
            <a:tailEnd/>
          </a:ln>
        </p:spPr>
        <p:txBody>
          <a:bodyPr/>
          <a:lstStyle/>
          <a:p>
            <a:endParaRPr lang="en-US"/>
          </a:p>
        </p:txBody>
      </p:sp>
      <p:cxnSp>
        <p:nvCxnSpPr>
          <p:cNvPr id="2073" name="AutoShape 123"/>
          <p:cNvCxnSpPr>
            <a:cxnSpLocks noChangeShapeType="1"/>
            <a:stCxn id="2072" idx="0"/>
            <a:endCxn id="2053" idx="6"/>
          </p:cNvCxnSpPr>
          <p:nvPr/>
        </p:nvCxnSpPr>
        <p:spPr bwMode="auto">
          <a:xfrm rot="-5400000" flipH="1" flipV="1">
            <a:off x="2628900" y="3848100"/>
            <a:ext cx="685800" cy="1828800"/>
          </a:xfrm>
          <a:prstGeom prst="straightConnector1">
            <a:avLst/>
          </a:prstGeom>
          <a:noFill/>
          <a:ln w="9525">
            <a:solidFill>
              <a:schemeClr val="tx1"/>
            </a:solidFill>
            <a:round/>
            <a:headEnd/>
            <a:tailEnd/>
          </a:ln>
        </p:spPr>
      </p:cxnSp>
      <p:sp>
        <p:nvSpPr>
          <p:cNvPr id="2074" name="Line 124"/>
          <p:cNvSpPr>
            <a:spLocks noChangeShapeType="1"/>
          </p:cNvSpPr>
          <p:nvPr/>
        </p:nvSpPr>
        <p:spPr bwMode="auto">
          <a:xfrm flipH="1">
            <a:off x="1676400" y="4419600"/>
            <a:ext cx="2209800" cy="1371600"/>
          </a:xfrm>
          <a:prstGeom prst="line">
            <a:avLst/>
          </a:prstGeom>
          <a:noFill/>
          <a:ln w="9525">
            <a:solidFill>
              <a:schemeClr val="tx1"/>
            </a:solidFill>
            <a:round/>
            <a:headEnd/>
            <a:tailEnd/>
          </a:ln>
        </p:spPr>
        <p:txBody>
          <a:bodyPr/>
          <a:lstStyle/>
          <a:p>
            <a:endParaRPr lang="en-US"/>
          </a:p>
        </p:txBody>
      </p:sp>
      <p:cxnSp>
        <p:nvCxnSpPr>
          <p:cNvPr id="2075" name="AutoShape 129"/>
          <p:cNvCxnSpPr>
            <a:cxnSpLocks noChangeShapeType="1"/>
            <a:stCxn id="2115" idx="3"/>
            <a:endCxn id="2054" idx="2"/>
          </p:cNvCxnSpPr>
          <p:nvPr/>
        </p:nvCxnSpPr>
        <p:spPr bwMode="auto">
          <a:xfrm>
            <a:off x="5656263" y="4365625"/>
            <a:ext cx="1354137" cy="130175"/>
          </a:xfrm>
          <a:prstGeom prst="straightConnector1">
            <a:avLst/>
          </a:prstGeom>
          <a:noFill/>
          <a:ln w="9525">
            <a:solidFill>
              <a:schemeClr val="tx1"/>
            </a:solidFill>
            <a:round/>
            <a:headEnd/>
            <a:tailEnd/>
          </a:ln>
        </p:spPr>
      </p:cxnSp>
      <p:cxnSp>
        <p:nvCxnSpPr>
          <p:cNvPr id="2076" name="AutoShape 130"/>
          <p:cNvCxnSpPr>
            <a:cxnSpLocks noChangeShapeType="1"/>
            <a:stCxn id="2077" idx="0"/>
          </p:cNvCxnSpPr>
          <p:nvPr/>
        </p:nvCxnSpPr>
        <p:spPr bwMode="auto">
          <a:xfrm rot="16200000" flipH="1">
            <a:off x="5852319" y="4129881"/>
            <a:ext cx="1108075" cy="1535113"/>
          </a:xfrm>
          <a:prstGeom prst="straightConnector1">
            <a:avLst/>
          </a:prstGeom>
          <a:noFill/>
          <a:ln w="9525">
            <a:solidFill>
              <a:schemeClr val="tx1"/>
            </a:solidFill>
            <a:round/>
            <a:headEnd/>
            <a:tailEnd/>
          </a:ln>
        </p:spPr>
      </p:cxnSp>
      <p:sp>
        <p:nvSpPr>
          <p:cNvPr id="2077" name="Line 136"/>
          <p:cNvSpPr>
            <a:spLocks noChangeShapeType="1"/>
          </p:cNvSpPr>
          <p:nvPr/>
        </p:nvSpPr>
        <p:spPr bwMode="auto">
          <a:xfrm>
            <a:off x="5638800" y="4343400"/>
            <a:ext cx="1219200" cy="1600200"/>
          </a:xfrm>
          <a:prstGeom prst="line">
            <a:avLst/>
          </a:prstGeom>
          <a:noFill/>
          <a:ln w="9525">
            <a:solidFill>
              <a:schemeClr val="tx1"/>
            </a:solidFill>
            <a:round/>
            <a:headEnd/>
            <a:tailEnd/>
          </a:ln>
        </p:spPr>
        <p:txBody>
          <a:bodyPr/>
          <a:lstStyle/>
          <a:p>
            <a:endParaRPr lang="en-US"/>
          </a:p>
        </p:txBody>
      </p:sp>
      <p:sp>
        <p:nvSpPr>
          <p:cNvPr id="2078" name="Text Box 137"/>
          <p:cNvSpPr txBox="1">
            <a:spLocks noChangeArrowheads="1"/>
          </p:cNvSpPr>
          <p:nvPr/>
        </p:nvSpPr>
        <p:spPr bwMode="auto">
          <a:xfrm>
            <a:off x="3505200" y="457200"/>
            <a:ext cx="3200400" cy="244475"/>
          </a:xfrm>
          <a:prstGeom prst="rect">
            <a:avLst/>
          </a:prstGeom>
          <a:noFill/>
          <a:ln w="9525">
            <a:noFill/>
            <a:miter lim="800000"/>
            <a:headEnd/>
            <a:tailEnd/>
          </a:ln>
        </p:spPr>
        <p:txBody>
          <a:bodyPr>
            <a:spAutoFit/>
          </a:bodyPr>
          <a:lstStyle/>
          <a:p>
            <a:pPr algn="ctr">
              <a:spcBef>
                <a:spcPct val="50000"/>
              </a:spcBef>
            </a:pPr>
            <a:r>
              <a:rPr lang="en-US" sz="1000"/>
              <a:t>Advanced Plant and Soil Science </a:t>
            </a:r>
          </a:p>
        </p:txBody>
      </p:sp>
      <p:sp>
        <p:nvSpPr>
          <p:cNvPr id="2079" name="Rectangle 138"/>
          <p:cNvSpPr>
            <a:spLocks noChangeArrowheads="1"/>
          </p:cNvSpPr>
          <p:nvPr/>
        </p:nvSpPr>
        <p:spPr bwMode="auto">
          <a:xfrm>
            <a:off x="838200" y="5867400"/>
            <a:ext cx="1524000" cy="554038"/>
          </a:xfrm>
          <a:prstGeom prst="rect">
            <a:avLst/>
          </a:prstGeom>
          <a:noFill/>
          <a:ln w="9525">
            <a:noFill/>
            <a:miter lim="800000"/>
            <a:headEnd/>
            <a:tailEnd/>
          </a:ln>
        </p:spPr>
        <p:txBody>
          <a:bodyPr>
            <a:spAutoFit/>
          </a:bodyPr>
          <a:lstStyle/>
          <a:p>
            <a:pPr algn="ctr">
              <a:spcBef>
                <a:spcPct val="50000"/>
              </a:spcBef>
            </a:pPr>
            <a:r>
              <a:rPr lang="en-US" sz="1000"/>
              <a:t>Soil Formation, Degradation, and Conservation</a:t>
            </a:r>
          </a:p>
        </p:txBody>
      </p:sp>
      <p:sp>
        <p:nvSpPr>
          <p:cNvPr id="2080" name="Text Box 139"/>
          <p:cNvSpPr txBox="1">
            <a:spLocks noChangeArrowheads="1"/>
          </p:cNvSpPr>
          <p:nvPr/>
        </p:nvSpPr>
        <p:spPr bwMode="auto">
          <a:xfrm>
            <a:off x="7315200" y="5257800"/>
            <a:ext cx="1295400" cy="708025"/>
          </a:xfrm>
          <a:prstGeom prst="rect">
            <a:avLst/>
          </a:prstGeom>
          <a:noFill/>
          <a:ln w="9525">
            <a:noFill/>
            <a:miter lim="800000"/>
            <a:headEnd/>
            <a:tailEnd/>
          </a:ln>
        </p:spPr>
        <p:txBody>
          <a:bodyPr>
            <a:spAutoFit/>
          </a:bodyPr>
          <a:lstStyle/>
          <a:p>
            <a:pPr algn="ctr"/>
            <a:r>
              <a:rPr lang="en-US" sz="1000"/>
              <a:t>Soil and Plants Role in an Ecosystem and Agriculture </a:t>
            </a:r>
          </a:p>
          <a:p>
            <a:pPr algn="ctr"/>
            <a:endParaRPr lang="en-US" sz="1000"/>
          </a:p>
        </p:txBody>
      </p:sp>
      <p:sp>
        <p:nvSpPr>
          <p:cNvPr id="2081" name="Text Box 140"/>
          <p:cNvSpPr txBox="1">
            <a:spLocks noChangeArrowheads="1"/>
          </p:cNvSpPr>
          <p:nvPr/>
        </p:nvSpPr>
        <p:spPr bwMode="auto">
          <a:xfrm>
            <a:off x="6324600" y="6096000"/>
            <a:ext cx="1219200" cy="400050"/>
          </a:xfrm>
          <a:prstGeom prst="rect">
            <a:avLst/>
          </a:prstGeom>
          <a:noFill/>
          <a:ln w="9525">
            <a:noFill/>
            <a:miter lim="800000"/>
            <a:headEnd/>
            <a:tailEnd/>
          </a:ln>
        </p:spPr>
        <p:txBody>
          <a:bodyPr>
            <a:spAutoFit/>
          </a:bodyPr>
          <a:lstStyle/>
          <a:p>
            <a:pPr algn="ctr">
              <a:spcBef>
                <a:spcPct val="50000"/>
              </a:spcBef>
            </a:pPr>
            <a:r>
              <a:rPr lang="en-US" sz="1000"/>
              <a:t>Plant Growth and Development</a:t>
            </a:r>
          </a:p>
        </p:txBody>
      </p:sp>
      <p:sp>
        <p:nvSpPr>
          <p:cNvPr id="2082" name="Text Box 93"/>
          <p:cNvSpPr txBox="1">
            <a:spLocks noChangeArrowheads="1"/>
          </p:cNvSpPr>
          <p:nvPr/>
        </p:nvSpPr>
        <p:spPr bwMode="auto">
          <a:xfrm>
            <a:off x="609600" y="4876800"/>
            <a:ext cx="1219200" cy="554038"/>
          </a:xfrm>
          <a:prstGeom prst="rect">
            <a:avLst/>
          </a:prstGeom>
          <a:noFill/>
          <a:ln w="9525">
            <a:noFill/>
            <a:miter lim="800000"/>
            <a:headEnd/>
            <a:tailEnd/>
          </a:ln>
        </p:spPr>
        <p:txBody>
          <a:bodyPr>
            <a:spAutoFit/>
          </a:bodyPr>
          <a:lstStyle/>
          <a:p>
            <a:pPr algn="ctr"/>
            <a:r>
              <a:rPr lang="en-US" sz="1000"/>
              <a:t>Greenhouse and Lab Safety  </a:t>
            </a:r>
          </a:p>
          <a:p>
            <a:pPr algn="ctr"/>
            <a:endParaRPr lang="en-US" sz="1000"/>
          </a:p>
        </p:txBody>
      </p:sp>
      <p:sp>
        <p:nvSpPr>
          <p:cNvPr id="2083" name="Text Box 139"/>
          <p:cNvSpPr txBox="1">
            <a:spLocks noChangeArrowheads="1"/>
          </p:cNvSpPr>
          <p:nvPr/>
        </p:nvSpPr>
        <p:spPr bwMode="auto">
          <a:xfrm>
            <a:off x="7086600" y="4191000"/>
            <a:ext cx="1447800" cy="708025"/>
          </a:xfrm>
          <a:prstGeom prst="rect">
            <a:avLst/>
          </a:prstGeom>
          <a:noFill/>
          <a:ln w="9525">
            <a:noFill/>
            <a:miter lim="800000"/>
            <a:headEnd/>
            <a:tailEnd/>
          </a:ln>
        </p:spPr>
        <p:txBody>
          <a:bodyPr>
            <a:spAutoFit/>
          </a:bodyPr>
          <a:lstStyle/>
          <a:p>
            <a:pPr algn="ctr"/>
            <a:r>
              <a:rPr lang="en-US" sz="1000"/>
              <a:t>Environmental Systems (water, wind, solar, air, soil, and plants)</a:t>
            </a:r>
          </a:p>
          <a:p>
            <a:pPr algn="ctr"/>
            <a:endParaRPr lang="en-US" sz="1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635000" y="257175"/>
            <a:ext cx="7867650" cy="5919788"/>
            <a:chOff x="400" y="162"/>
            <a:chExt cx="4956" cy="3729"/>
          </a:xfrm>
        </p:grpSpPr>
        <p:sp>
          <p:nvSpPr>
            <p:cNvPr id="3082" name="Rectangle 3"/>
            <p:cNvSpPr>
              <a:spLocks noChangeArrowheads="1"/>
            </p:cNvSpPr>
            <p:nvPr/>
          </p:nvSpPr>
          <p:spPr bwMode="auto">
            <a:xfrm>
              <a:off x="400" y="549"/>
              <a:ext cx="4941" cy="3342"/>
            </a:xfrm>
            <a:prstGeom prst="rect">
              <a:avLst/>
            </a:prstGeom>
            <a:noFill/>
            <a:ln w="38100">
              <a:solidFill>
                <a:schemeClr val="tx1"/>
              </a:solidFill>
              <a:miter lim="800000"/>
              <a:headEnd/>
              <a:tailEnd/>
            </a:ln>
          </p:spPr>
          <p:txBody>
            <a:bodyPr wrap="none" anchor="ctr"/>
            <a:lstStyle/>
            <a:p>
              <a:endParaRPr lang="en-US"/>
            </a:p>
          </p:txBody>
        </p:sp>
        <p:sp>
          <p:nvSpPr>
            <p:cNvPr id="3083" name="Line 4"/>
            <p:cNvSpPr>
              <a:spLocks noChangeShapeType="1"/>
            </p:cNvSpPr>
            <p:nvPr/>
          </p:nvSpPr>
          <p:spPr bwMode="auto">
            <a:xfrm flipH="1">
              <a:off x="400" y="1545"/>
              <a:ext cx="3090" cy="0"/>
            </a:xfrm>
            <a:prstGeom prst="line">
              <a:avLst/>
            </a:prstGeom>
            <a:noFill/>
            <a:ln w="38100">
              <a:solidFill>
                <a:schemeClr val="tx1"/>
              </a:solidFill>
              <a:round/>
              <a:headEnd/>
              <a:tailEnd/>
            </a:ln>
          </p:spPr>
          <p:txBody>
            <a:bodyPr wrap="none" anchor="ctr"/>
            <a:lstStyle/>
            <a:p>
              <a:endParaRPr lang="en-US"/>
            </a:p>
          </p:txBody>
        </p:sp>
        <p:sp>
          <p:nvSpPr>
            <p:cNvPr id="3084" name="Line 5"/>
            <p:cNvSpPr>
              <a:spLocks noChangeShapeType="1"/>
            </p:cNvSpPr>
            <p:nvPr/>
          </p:nvSpPr>
          <p:spPr bwMode="auto">
            <a:xfrm>
              <a:off x="3490" y="557"/>
              <a:ext cx="0" cy="3326"/>
            </a:xfrm>
            <a:prstGeom prst="line">
              <a:avLst/>
            </a:prstGeom>
            <a:noFill/>
            <a:ln w="38100">
              <a:solidFill>
                <a:schemeClr val="tx1"/>
              </a:solidFill>
              <a:round/>
              <a:headEnd/>
              <a:tailEnd/>
            </a:ln>
          </p:spPr>
          <p:txBody>
            <a:bodyPr wrap="none" anchor="ctr"/>
            <a:lstStyle/>
            <a:p>
              <a:endParaRPr lang="en-US"/>
            </a:p>
          </p:txBody>
        </p:sp>
        <p:sp>
          <p:nvSpPr>
            <p:cNvPr id="3085" name="Rectangle 6"/>
            <p:cNvSpPr>
              <a:spLocks noChangeArrowheads="1"/>
            </p:cNvSpPr>
            <p:nvPr/>
          </p:nvSpPr>
          <p:spPr bwMode="auto">
            <a:xfrm>
              <a:off x="404" y="180"/>
              <a:ext cx="1480" cy="328"/>
            </a:xfrm>
            <a:prstGeom prst="rect">
              <a:avLst/>
            </a:prstGeom>
            <a:noFill/>
            <a:ln w="19050">
              <a:solidFill>
                <a:schemeClr val="tx1"/>
              </a:solidFill>
              <a:miter lim="800000"/>
              <a:headEnd/>
              <a:tailEnd/>
            </a:ln>
          </p:spPr>
          <p:txBody>
            <a:bodyPr wrap="none" anchor="ctr"/>
            <a:lstStyle/>
            <a:p>
              <a:endParaRPr lang="en-US"/>
            </a:p>
          </p:txBody>
        </p:sp>
        <p:sp>
          <p:nvSpPr>
            <p:cNvPr id="3086" name="Line 7"/>
            <p:cNvSpPr>
              <a:spLocks noChangeShapeType="1"/>
            </p:cNvSpPr>
            <p:nvPr/>
          </p:nvSpPr>
          <p:spPr bwMode="auto">
            <a:xfrm>
              <a:off x="404" y="340"/>
              <a:ext cx="1476" cy="0"/>
            </a:xfrm>
            <a:prstGeom prst="line">
              <a:avLst/>
            </a:prstGeom>
            <a:noFill/>
            <a:ln w="19050">
              <a:solidFill>
                <a:schemeClr val="tx1"/>
              </a:solidFill>
              <a:round/>
              <a:headEnd/>
              <a:tailEnd/>
            </a:ln>
          </p:spPr>
          <p:txBody>
            <a:bodyPr wrap="none" anchor="ctr"/>
            <a:lstStyle/>
            <a:p>
              <a:endParaRPr lang="en-US"/>
            </a:p>
          </p:txBody>
        </p:sp>
        <p:sp>
          <p:nvSpPr>
            <p:cNvPr id="3087" name="Text Box 8"/>
            <p:cNvSpPr txBox="1">
              <a:spLocks noChangeArrowheads="1"/>
            </p:cNvSpPr>
            <p:nvPr/>
          </p:nvSpPr>
          <p:spPr bwMode="auto">
            <a:xfrm>
              <a:off x="406" y="190"/>
              <a:ext cx="444" cy="144"/>
            </a:xfrm>
            <a:prstGeom prst="rect">
              <a:avLst/>
            </a:prstGeom>
            <a:noFill/>
            <a:ln w="9525">
              <a:noFill/>
              <a:miter lim="800000"/>
              <a:headEnd/>
              <a:tailEnd/>
            </a:ln>
          </p:spPr>
          <p:txBody>
            <a:bodyPr wrap="none">
              <a:spAutoFit/>
            </a:bodyPr>
            <a:lstStyle/>
            <a:p>
              <a:r>
                <a:rPr lang="en-US" sz="900"/>
                <a:t>Teacher(s):</a:t>
              </a:r>
            </a:p>
          </p:txBody>
        </p:sp>
        <p:sp>
          <p:nvSpPr>
            <p:cNvPr id="3088" name="Text Box 9"/>
            <p:cNvSpPr txBox="1">
              <a:spLocks noChangeArrowheads="1"/>
            </p:cNvSpPr>
            <p:nvPr/>
          </p:nvSpPr>
          <p:spPr bwMode="auto">
            <a:xfrm>
              <a:off x="406" y="342"/>
              <a:ext cx="288" cy="144"/>
            </a:xfrm>
            <a:prstGeom prst="rect">
              <a:avLst/>
            </a:prstGeom>
            <a:noFill/>
            <a:ln w="9525">
              <a:noFill/>
              <a:miter lim="800000"/>
              <a:headEnd/>
              <a:tailEnd/>
            </a:ln>
          </p:spPr>
          <p:txBody>
            <a:bodyPr wrap="none">
              <a:spAutoFit/>
            </a:bodyPr>
            <a:lstStyle/>
            <a:p>
              <a:r>
                <a:rPr lang="en-US" sz="900"/>
                <a:t>Time:</a:t>
              </a:r>
            </a:p>
          </p:txBody>
        </p:sp>
        <p:sp>
          <p:nvSpPr>
            <p:cNvPr id="3089" name="Text Box 10"/>
            <p:cNvSpPr txBox="1">
              <a:spLocks noChangeArrowheads="1"/>
            </p:cNvSpPr>
            <p:nvPr/>
          </p:nvSpPr>
          <p:spPr bwMode="auto">
            <a:xfrm>
              <a:off x="1846" y="162"/>
              <a:ext cx="2087" cy="381"/>
            </a:xfrm>
            <a:prstGeom prst="rect">
              <a:avLst/>
            </a:prstGeom>
            <a:noFill/>
            <a:ln w="9525">
              <a:noFill/>
              <a:miter lim="800000"/>
              <a:headEnd/>
              <a:tailEnd/>
            </a:ln>
          </p:spPr>
          <p:txBody>
            <a:bodyPr wrap="none">
              <a:spAutoFit/>
            </a:bodyPr>
            <a:lstStyle/>
            <a:p>
              <a:pPr>
                <a:lnSpc>
                  <a:spcPct val="70000"/>
                </a:lnSpc>
              </a:pPr>
              <a:r>
                <a:rPr lang="en-US" sz="1600" b="1"/>
                <a:t>The</a:t>
              </a:r>
              <a:endParaRPr lang="en-US" sz="2800" b="1"/>
            </a:p>
            <a:p>
              <a:pPr>
                <a:lnSpc>
                  <a:spcPct val="70000"/>
                </a:lnSpc>
              </a:pPr>
              <a:r>
                <a:rPr lang="en-US" sz="3200" b="1"/>
                <a:t>Course Organizer</a:t>
              </a:r>
              <a:endParaRPr lang="en-US" sz="2800" b="1"/>
            </a:p>
          </p:txBody>
        </p:sp>
        <p:sp>
          <p:nvSpPr>
            <p:cNvPr id="3090" name="Rectangle 11"/>
            <p:cNvSpPr>
              <a:spLocks noChangeArrowheads="1"/>
            </p:cNvSpPr>
            <p:nvPr/>
          </p:nvSpPr>
          <p:spPr bwMode="auto">
            <a:xfrm>
              <a:off x="3876" y="184"/>
              <a:ext cx="1480" cy="328"/>
            </a:xfrm>
            <a:prstGeom prst="rect">
              <a:avLst/>
            </a:prstGeom>
            <a:noFill/>
            <a:ln w="19050">
              <a:solidFill>
                <a:schemeClr val="tx1"/>
              </a:solidFill>
              <a:miter lim="800000"/>
              <a:headEnd/>
              <a:tailEnd/>
            </a:ln>
          </p:spPr>
          <p:txBody>
            <a:bodyPr wrap="none" anchor="ctr"/>
            <a:lstStyle/>
            <a:p>
              <a:endParaRPr lang="en-US"/>
            </a:p>
          </p:txBody>
        </p:sp>
        <p:sp>
          <p:nvSpPr>
            <p:cNvPr id="3091" name="Line 12"/>
            <p:cNvSpPr>
              <a:spLocks noChangeShapeType="1"/>
            </p:cNvSpPr>
            <p:nvPr/>
          </p:nvSpPr>
          <p:spPr bwMode="auto">
            <a:xfrm>
              <a:off x="3876" y="344"/>
              <a:ext cx="1476" cy="0"/>
            </a:xfrm>
            <a:prstGeom prst="line">
              <a:avLst/>
            </a:prstGeom>
            <a:noFill/>
            <a:ln w="19050">
              <a:solidFill>
                <a:schemeClr val="tx1"/>
              </a:solidFill>
              <a:round/>
              <a:headEnd/>
              <a:tailEnd/>
            </a:ln>
          </p:spPr>
          <p:txBody>
            <a:bodyPr wrap="none" anchor="ctr"/>
            <a:lstStyle/>
            <a:p>
              <a:endParaRPr lang="en-US"/>
            </a:p>
          </p:txBody>
        </p:sp>
        <p:sp>
          <p:nvSpPr>
            <p:cNvPr id="3092" name="Text Box 13"/>
            <p:cNvSpPr txBox="1">
              <a:spLocks noChangeArrowheads="1"/>
            </p:cNvSpPr>
            <p:nvPr/>
          </p:nvSpPr>
          <p:spPr bwMode="auto">
            <a:xfrm>
              <a:off x="3874" y="190"/>
              <a:ext cx="356" cy="144"/>
            </a:xfrm>
            <a:prstGeom prst="rect">
              <a:avLst/>
            </a:prstGeom>
            <a:noFill/>
            <a:ln w="9525">
              <a:noFill/>
              <a:miter lim="800000"/>
              <a:headEnd/>
              <a:tailEnd/>
            </a:ln>
          </p:spPr>
          <p:txBody>
            <a:bodyPr wrap="none">
              <a:spAutoFit/>
            </a:bodyPr>
            <a:lstStyle/>
            <a:p>
              <a:r>
                <a:rPr lang="en-US" sz="900"/>
                <a:t>Student:</a:t>
              </a:r>
            </a:p>
          </p:txBody>
        </p:sp>
        <p:sp>
          <p:nvSpPr>
            <p:cNvPr id="3093" name="Text Box 14"/>
            <p:cNvSpPr txBox="1">
              <a:spLocks noChangeArrowheads="1"/>
            </p:cNvSpPr>
            <p:nvPr/>
          </p:nvSpPr>
          <p:spPr bwMode="auto">
            <a:xfrm>
              <a:off x="3874" y="342"/>
              <a:ext cx="522" cy="144"/>
            </a:xfrm>
            <a:prstGeom prst="rect">
              <a:avLst/>
            </a:prstGeom>
            <a:noFill/>
            <a:ln w="9525">
              <a:noFill/>
              <a:miter lim="800000"/>
              <a:headEnd/>
              <a:tailEnd/>
            </a:ln>
          </p:spPr>
          <p:txBody>
            <a:bodyPr wrap="none">
              <a:spAutoFit/>
            </a:bodyPr>
            <a:lstStyle/>
            <a:p>
              <a:r>
                <a:rPr lang="en-US" sz="900"/>
                <a:t>Course Dates:</a:t>
              </a:r>
            </a:p>
          </p:txBody>
        </p:sp>
        <p:sp>
          <p:nvSpPr>
            <p:cNvPr id="3094" name="Rectangle 15"/>
            <p:cNvSpPr>
              <a:spLocks noChangeArrowheads="1"/>
            </p:cNvSpPr>
            <p:nvPr/>
          </p:nvSpPr>
          <p:spPr bwMode="auto">
            <a:xfrm>
              <a:off x="3532" y="596"/>
              <a:ext cx="1760" cy="172"/>
            </a:xfrm>
            <a:prstGeom prst="rect">
              <a:avLst/>
            </a:prstGeom>
            <a:noFill/>
            <a:ln w="12700">
              <a:solidFill>
                <a:schemeClr val="tx1"/>
              </a:solidFill>
              <a:miter lim="800000"/>
              <a:headEnd/>
              <a:tailEnd/>
            </a:ln>
          </p:spPr>
          <p:txBody>
            <a:bodyPr wrap="none" anchor="ctr"/>
            <a:lstStyle/>
            <a:p>
              <a:endParaRPr lang="en-US"/>
            </a:p>
          </p:txBody>
        </p:sp>
        <p:sp>
          <p:nvSpPr>
            <p:cNvPr id="3095" name="Oval 16"/>
            <p:cNvSpPr>
              <a:spLocks noChangeArrowheads="1"/>
            </p:cNvSpPr>
            <p:nvPr/>
          </p:nvSpPr>
          <p:spPr bwMode="auto">
            <a:xfrm>
              <a:off x="3764" y="620"/>
              <a:ext cx="104" cy="104"/>
            </a:xfrm>
            <a:prstGeom prst="ellipse">
              <a:avLst/>
            </a:prstGeom>
            <a:noFill/>
            <a:ln w="19050">
              <a:solidFill>
                <a:schemeClr val="tx1"/>
              </a:solidFill>
              <a:round/>
              <a:headEnd/>
              <a:tailEnd/>
            </a:ln>
          </p:spPr>
          <p:txBody>
            <a:bodyPr wrap="none" anchor="ctr"/>
            <a:lstStyle/>
            <a:p>
              <a:endParaRPr lang="en-US"/>
            </a:p>
          </p:txBody>
        </p:sp>
        <p:sp>
          <p:nvSpPr>
            <p:cNvPr id="3096" name="Text Box 17"/>
            <p:cNvSpPr txBox="1">
              <a:spLocks noChangeArrowheads="1"/>
            </p:cNvSpPr>
            <p:nvPr/>
          </p:nvSpPr>
          <p:spPr bwMode="auto">
            <a:xfrm>
              <a:off x="4366" y="742"/>
              <a:ext cx="116" cy="144"/>
            </a:xfrm>
            <a:prstGeom prst="rect">
              <a:avLst/>
            </a:prstGeom>
            <a:noFill/>
            <a:ln w="9525">
              <a:noFill/>
              <a:miter lim="800000"/>
              <a:headEnd/>
              <a:tailEnd/>
            </a:ln>
          </p:spPr>
          <p:txBody>
            <a:bodyPr wrap="none">
              <a:spAutoFit/>
            </a:bodyPr>
            <a:lstStyle/>
            <a:p>
              <a:endParaRPr lang="en-US" sz="900"/>
            </a:p>
          </p:txBody>
        </p:sp>
        <p:sp>
          <p:nvSpPr>
            <p:cNvPr id="3097" name="Text Box 18"/>
            <p:cNvSpPr txBox="1">
              <a:spLocks noChangeArrowheads="1"/>
            </p:cNvSpPr>
            <p:nvPr/>
          </p:nvSpPr>
          <p:spPr bwMode="auto">
            <a:xfrm>
              <a:off x="3530" y="742"/>
              <a:ext cx="116" cy="144"/>
            </a:xfrm>
            <a:prstGeom prst="rect">
              <a:avLst/>
            </a:prstGeom>
            <a:noFill/>
            <a:ln w="9525">
              <a:noFill/>
              <a:miter lim="800000"/>
              <a:headEnd/>
              <a:tailEnd/>
            </a:ln>
          </p:spPr>
          <p:txBody>
            <a:bodyPr wrap="none">
              <a:spAutoFit/>
            </a:bodyPr>
            <a:lstStyle/>
            <a:p>
              <a:endParaRPr lang="en-US" sz="900"/>
            </a:p>
          </p:txBody>
        </p:sp>
        <p:sp>
          <p:nvSpPr>
            <p:cNvPr id="3098" name="Text Box 19"/>
            <p:cNvSpPr txBox="1">
              <a:spLocks noChangeArrowheads="1"/>
            </p:cNvSpPr>
            <p:nvPr/>
          </p:nvSpPr>
          <p:spPr bwMode="auto">
            <a:xfrm>
              <a:off x="4866" y="742"/>
              <a:ext cx="116" cy="144"/>
            </a:xfrm>
            <a:prstGeom prst="rect">
              <a:avLst/>
            </a:prstGeom>
            <a:noFill/>
            <a:ln w="9525">
              <a:noFill/>
              <a:miter lim="800000"/>
              <a:headEnd/>
              <a:tailEnd/>
            </a:ln>
          </p:spPr>
          <p:txBody>
            <a:bodyPr wrap="none">
              <a:spAutoFit/>
            </a:bodyPr>
            <a:lstStyle/>
            <a:p>
              <a:endParaRPr lang="en-US" sz="900"/>
            </a:p>
          </p:txBody>
        </p:sp>
        <p:sp>
          <p:nvSpPr>
            <p:cNvPr id="3099" name="Text Box 20"/>
            <p:cNvSpPr txBox="1">
              <a:spLocks noChangeArrowheads="1"/>
            </p:cNvSpPr>
            <p:nvPr/>
          </p:nvSpPr>
          <p:spPr bwMode="auto">
            <a:xfrm>
              <a:off x="610" y="611"/>
              <a:ext cx="775" cy="212"/>
            </a:xfrm>
            <a:prstGeom prst="rect">
              <a:avLst/>
            </a:prstGeom>
            <a:noFill/>
            <a:ln w="9525">
              <a:noFill/>
              <a:miter lim="800000"/>
              <a:headEnd/>
              <a:tailEnd/>
            </a:ln>
          </p:spPr>
          <p:txBody>
            <a:bodyPr wrap="none">
              <a:spAutoFit/>
            </a:bodyPr>
            <a:lstStyle/>
            <a:p>
              <a:r>
                <a:rPr lang="en-US" sz="1600"/>
                <a:t>This Course:</a:t>
              </a:r>
            </a:p>
          </p:txBody>
        </p:sp>
        <p:sp>
          <p:nvSpPr>
            <p:cNvPr id="3100" name="Text Box 21"/>
            <p:cNvSpPr txBox="1">
              <a:spLocks noChangeArrowheads="1"/>
            </p:cNvSpPr>
            <p:nvPr/>
          </p:nvSpPr>
          <p:spPr bwMode="auto">
            <a:xfrm>
              <a:off x="3504" y="832"/>
              <a:ext cx="116" cy="192"/>
            </a:xfrm>
            <a:prstGeom prst="rect">
              <a:avLst/>
            </a:prstGeom>
            <a:noFill/>
            <a:ln w="9525">
              <a:noFill/>
              <a:miter lim="800000"/>
              <a:headEnd/>
              <a:tailEnd/>
            </a:ln>
          </p:spPr>
          <p:txBody>
            <a:bodyPr wrap="none">
              <a:spAutoFit/>
            </a:bodyPr>
            <a:lstStyle/>
            <a:p>
              <a:endParaRPr lang="en-US" sz="1400"/>
            </a:p>
          </p:txBody>
        </p:sp>
        <p:sp>
          <p:nvSpPr>
            <p:cNvPr id="3101" name="Text Box 22"/>
            <p:cNvSpPr txBox="1">
              <a:spLocks noChangeArrowheads="1"/>
            </p:cNvSpPr>
            <p:nvPr/>
          </p:nvSpPr>
          <p:spPr bwMode="auto">
            <a:xfrm>
              <a:off x="3508" y="1296"/>
              <a:ext cx="116" cy="192"/>
            </a:xfrm>
            <a:prstGeom prst="rect">
              <a:avLst/>
            </a:prstGeom>
            <a:noFill/>
            <a:ln w="9525">
              <a:noFill/>
              <a:miter lim="800000"/>
              <a:headEnd/>
              <a:tailEnd/>
            </a:ln>
          </p:spPr>
          <p:txBody>
            <a:bodyPr wrap="none">
              <a:spAutoFit/>
            </a:bodyPr>
            <a:lstStyle/>
            <a:p>
              <a:endParaRPr lang="en-US" sz="1400"/>
            </a:p>
          </p:txBody>
        </p:sp>
        <p:sp>
          <p:nvSpPr>
            <p:cNvPr id="3102" name="Text Box 23"/>
            <p:cNvSpPr txBox="1">
              <a:spLocks noChangeArrowheads="1"/>
            </p:cNvSpPr>
            <p:nvPr/>
          </p:nvSpPr>
          <p:spPr bwMode="auto">
            <a:xfrm>
              <a:off x="3936" y="1824"/>
              <a:ext cx="749" cy="174"/>
            </a:xfrm>
            <a:prstGeom prst="rect">
              <a:avLst/>
            </a:prstGeom>
            <a:noFill/>
            <a:ln w="9525">
              <a:noFill/>
              <a:miter lim="800000"/>
              <a:headEnd/>
              <a:tailEnd/>
            </a:ln>
          </p:spPr>
          <p:txBody>
            <a:bodyPr wrap="none">
              <a:spAutoFit/>
            </a:bodyPr>
            <a:lstStyle/>
            <a:p>
              <a:r>
                <a:rPr lang="en-US" sz="1200" dirty="0"/>
                <a:t>Course </a:t>
              </a:r>
              <a:r>
                <a:rPr lang="en-US" sz="1200" dirty="0" smtClean="0"/>
                <a:t>Progress</a:t>
              </a:r>
              <a:endParaRPr lang="en-US" sz="1200" dirty="0"/>
            </a:p>
          </p:txBody>
        </p:sp>
        <p:sp>
          <p:nvSpPr>
            <p:cNvPr id="3105" name="Oval 75"/>
            <p:cNvSpPr>
              <a:spLocks noChangeArrowheads="1"/>
            </p:cNvSpPr>
            <p:nvPr/>
          </p:nvSpPr>
          <p:spPr bwMode="auto">
            <a:xfrm>
              <a:off x="508" y="660"/>
              <a:ext cx="104" cy="104"/>
            </a:xfrm>
            <a:prstGeom prst="ellipse">
              <a:avLst/>
            </a:prstGeom>
            <a:noFill/>
            <a:ln w="19050">
              <a:solidFill>
                <a:schemeClr val="tx1"/>
              </a:solidFill>
              <a:round/>
              <a:headEnd/>
              <a:tailEnd/>
            </a:ln>
          </p:spPr>
          <p:txBody>
            <a:bodyPr wrap="none" anchor="ctr"/>
            <a:lstStyle/>
            <a:p>
              <a:endParaRPr lang="en-US"/>
            </a:p>
          </p:txBody>
        </p:sp>
        <p:sp>
          <p:nvSpPr>
            <p:cNvPr id="3106" name="Oval 76"/>
            <p:cNvSpPr>
              <a:spLocks noChangeArrowheads="1"/>
            </p:cNvSpPr>
            <p:nvPr/>
          </p:nvSpPr>
          <p:spPr bwMode="auto">
            <a:xfrm>
              <a:off x="1144" y="1604"/>
              <a:ext cx="104" cy="104"/>
            </a:xfrm>
            <a:prstGeom prst="ellipse">
              <a:avLst/>
            </a:prstGeom>
            <a:noFill/>
            <a:ln w="19050">
              <a:solidFill>
                <a:schemeClr val="tx1"/>
              </a:solidFill>
              <a:round/>
              <a:headEnd/>
              <a:tailEnd/>
            </a:ln>
          </p:spPr>
          <p:txBody>
            <a:bodyPr wrap="none" anchor="ctr"/>
            <a:lstStyle/>
            <a:p>
              <a:endParaRPr lang="en-US"/>
            </a:p>
          </p:txBody>
        </p:sp>
        <p:sp>
          <p:nvSpPr>
            <p:cNvPr id="3107" name="Text Box 77"/>
            <p:cNvSpPr txBox="1">
              <a:spLocks noChangeArrowheads="1"/>
            </p:cNvSpPr>
            <p:nvPr/>
          </p:nvSpPr>
          <p:spPr bwMode="auto">
            <a:xfrm>
              <a:off x="1246" y="1562"/>
              <a:ext cx="1060" cy="212"/>
            </a:xfrm>
            <a:prstGeom prst="rect">
              <a:avLst/>
            </a:prstGeom>
            <a:noFill/>
            <a:ln w="9525">
              <a:noFill/>
              <a:miter lim="800000"/>
              <a:headEnd/>
              <a:tailEnd/>
            </a:ln>
          </p:spPr>
          <p:txBody>
            <a:bodyPr wrap="none">
              <a:spAutoFit/>
            </a:bodyPr>
            <a:lstStyle/>
            <a:p>
              <a:r>
                <a:rPr lang="en-US" sz="1600"/>
                <a:t>Course Questions:</a:t>
              </a:r>
            </a:p>
          </p:txBody>
        </p:sp>
        <p:sp>
          <p:nvSpPr>
            <p:cNvPr id="3108" name="AutoShape 78"/>
            <p:cNvSpPr>
              <a:spLocks noChangeArrowheads="1"/>
            </p:cNvSpPr>
            <p:nvPr/>
          </p:nvSpPr>
          <p:spPr bwMode="auto">
            <a:xfrm>
              <a:off x="572" y="1032"/>
              <a:ext cx="2736" cy="400"/>
            </a:xfrm>
            <a:prstGeom prst="roundRect">
              <a:avLst>
                <a:gd name="adj" fmla="val 50000"/>
              </a:avLst>
            </a:prstGeom>
            <a:noFill/>
            <a:ln w="28575">
              <a:solidFill>
                <a:schemeClr val="tx1"/>
              </a:solidFill>
              <a:round/>
              <a:headEnd/>
              <a:tailEnd/>
            </a:ln>
          </p:spPr>
          <p:txBody>
            <a:bodyPr wrap="none" anchor="ctr"/>
            <a:lstStyle/>
            <a:p>
              <a:endParaRPr lang="en-US"/>
            </a:p>
          </p:txBody>
        </p:sp>
        <p:sp>
          <p:nvSpPr>
            <p:cNvPr id="3109" name="AutoShape 79"/>
            <p:cNvSpPr>
              <a:spLocks noChangeArrowheads="1"/>
            </p:cNvSpPr>
            <p:nvPr/>
          </p:nvSpPr>
          <p:spPr bwMode="auto">
            <a:xfrm>
              <a:off x="516" y="1128"/>
              <a:ext cx="320" cy="216"/>
            </a:xfrm>
            <a:prstGeom prst="roundRect">
              <a:avLst>
                <a:gd name="adj" fmla="val 50000"/>
              </a:avLst>
            </a:prstGeom>
            <a:solidFill>
              <a:schemeClr val="bg1"/>
            </a:solidFill>
            <a:ln w="28575">
              <a:solidFill>
                <a:schemeClr val="tx1"/>
              </a:solidFill>
              <a:round/>
              <a:headEnd/>
              <a:tailEnd/>
            </a:ln>
          </p:spPr>
          <p:txBody>
            <a:bodyPr wrap="none" anchor="ctr"/>
            <a:lstStyle/>
            <a:p>
              <a:endParaRPr lang="en-US"/>
            </a:p>
          </p:txBody>
        </p:sp>
        <p:sp>
          <p:nvSpPr>
            <p:cNvPr id="3110" name="Text Box 80"/>
            <p:cNvSpPr txBox="1">
              <a:spLocks noChangeArrowheads="1"/>
            </p:cNvSpPr>
            <p:nvPr/>
          </p:nvSpPr>
          <p:spPr bwMode="auto">
            <a:xfrm>
              <a:off x="555" y="1111"/>
              <a:ext cx="242" cy="155"/>
            </a:xfrm>
            <a:prstGeom prst="rect">
              <a:avLst/>
            </a:prstGeom>
            <a:noFill/>
            <a:ln w="9525">
              <a:noFill/>
              <a:miter lim="800000"/>
              <a:headEnd/>
              <a:tailEnd/>
            </a:ln>
          </p:spPr>
          <p:txBody>
            <a:bodyPr>
              <a:spAutoFit/>
            </a:bodyPr>
            <a:lstStyle/>
            <a:p>
              <a:pPr algn="ctr"/>
              <a:r>
                <a:rPr lang="en-US" sz="1000"/>
                <a:t>will</a:t>
              </a:r>
            </a:p>
          </p:txBody>
        </p:sp>
        <p:sp>
          <p:nvSpPr>
            <p:cNvPr id="3111" name="Text Box 81"/>
            <p:cNvSpPr txBox="1">
              <a:spLocks noChangeArrowheads="1"/>
            </p:cNvSpPr>
            <p:nvPr/>
          </p:nvSpPr>
          <p:spPr bwMode="auto">
            <a:xfrm>
              <a:off x="3864" y="571"/>
              <a:ext cx="1168" cy="231"/>
            </a:xfrm>
            <a:prstGeom prst="rect">
              <a:avLst/>
            </a:prstGeom>
            <a:noFill/>
            <a:ln w="9525">
              <a:noFill/>
              <a:miter lim="800000"/>
              <a:headEnd/>
              <a:tailEnd/>
            </a:ln>
          </p:spPr>
          <p:txBody>
            <a:bodyPr wrap="none">
              <a:spAutoFit/>
            </a:bodyPr>
            <a:lstStyle/>
            <a:p>
              <a:r>
                <a:rPr lang="en-US" sz="1800" dirty="0"/>
                <a:t>Course Standards:</a:t>
              </a:r>
            </a:p>
          </p:txBody>
        </p:sp>
      </p:grpSp>
      <p:sp>
        <p:nvSpPr>
          <p:cNvPr id="3075" name="Text Box 84"/>
          <p:cNvSpPr txBox="1">
            <a:spLocks noChangeArrowheads="1"/>
          </p:cNvSpPr>
          <p:nvPr/>
        </p:nvSpPr>
        <p:spPr bwMode="auto">
          <a:xfrm>
            <a:off x="2057400" y="990600"/>
            <a:ext cx="3200400" cy="307975"/>
          </a:xfrm>
          <a:prstGeom prst="rect">
            <a:avLst/>
          </a:prstGeom>
          <a:noFill/>
          <a:ln w="9525">
            <a:noFill/>
            <a:miter lim="800000"/>
            <a:headEnd/>
            <a:tailEnd/>
          </a:ln>
        </p:spPr>
        <p:txBody>
          <a:bodyPr>
            <a:spAutoFit/>
          </a:bodyPr>
          <a:lstStyle/>
          <a:p>
            <a:pPr algn="ctr">
              <a:spcBef>
                <a:spcPct val="50000"/>
              </a:spcBef>
            </a:pPr>
            <a:r>
              <a:rPr lang="en-US" sz="1400"/>
              <a:t>Advanced Plant and Soil Science </a:t>
            </a:r>
            <a:endParaRPr lang="en-US"/>
          </a:p>
        </p:txBody>
      </p:sp>
      <p:sp>
        <p:nvSpPr>
          <p:cNvPr id="3076" name="Text Box 85"/>
          <p:cNvSpPr txBox="1">
            <a:spLocks noChangeArrowheads="1"/>
          </p:cNvSpPr>
          <p:nvPr/>
        </p:nvSpPr>
        <p:spPr bwMode="auto">
          <a:xfrm>
            <a:off x="1371600" y="304800"/>
            <a:ext cx="1524000" cy="244475"/>
          </a:xfrm>
          <a:prstGeom prst="rect">
            <a:avLst/>
          </a:prstGeom>
          <a:noFill/>
          <a:ln w="9525">
            <a:noFill/>
            <a:miter lim="800000"/>
            <a:headEnd/>
            <a:tailEnd/>
          </a:ln>
        </p:spPr>
        <p:txBody>
          <a:bodyPr>
            <a:spAutoFit/>
          </a:bodyPr>
          <a:lstStyle/>
          <a:p>
            <a:pPr>
              <a:spcBef>
                <a:spcPct val="50000"/>
              </a:spcBef>
            </a:pPr>
            <a:r>
              <a:rPr lang="en-US" sz="1000" dirty="0" smtClean="0"/>
              <a:t>Mr. Cortez</a:t>
            </a:r>
            <a:endParaRPr lang="en-US" sz="1000" dirty="0"/>
          </a:p>
        </p:txBody>
      </p:sp>
      <p:sp>
        <p:nvSpPr>
          <p:cNvPr id="3077" name="Text Box 86"/>
          <p:cNvSpPr txBox="1">
            <a:spLocks noChangeArrowheads="1"/>
          </p:cNvSpPr>
          <p:nvPr/>
        </p:nvSpPr>
        <p:spPr bwMode="auto">
          <a:xfrm>
            <a:off x="990600" y="533400"/>
            <a:ext cx="1905000" cy="244475"/>
          </a:xfrm>
          <a:prstGeom prst="rect">
            <a:avLst/>
          </a:prstGeom>
          <a:noFill/>
          <a:ln w="9525">
            <a:noFill/>
            <a:miter lim="800000"/>
            <a:headEnd/>
            <a:tailEnd/>
          </a:ln>
        </p:spPr>
        <p:txBody>
          <a:bodyPr>
            <a:spAutoFit/>
          </a:bodyPr>
          <a:lstStyle/>
          <a:p>
            <a:pPr>
              <a:spcBef>
                <a:spcPct val="50000"/>
              </a:spcBef>
            </a:pPr>
            <a:r>
              <a:rPr lang="en-US" sz="1000" dirty="0" smtClean="0"/>
              <a:t>4</a:t>
            </a:r>
            <a:r>
              <a:rPr lang="en-US" sz="1000" baseline="30000" dirty="0" smtClean="0"/>
              <a:t>th</a:t>
            </a:r>
            <a:r>
              <a:rPr lang="en-US" sz="1000" dirty="0" smtClean="0"/>
              <a:t> Period</a:t>
            </a:r>
            <a:endParaRPr lang="en-US" sz="1000" dirty="0"/>
          </a:p>
        </p:txBody>
      </p:sp>
      <p:sp>
        <p:nvSpPr>
          <p:cNvPr id="3078" name="Text Box 87"/>
          <p:cNvSpPr txBox="1">
            <a:spLocks noChangeArrowheads="1"/>
          </p:cNvSpPr>
          <p:nvPr/>
        </p:nvSpPr>
        <p:spPr bwMode="auto">
          <a:xfrm>
            <a:off x="6858000" y="533400"/>
            <a:ext cx="1600200" cy="246221"/>
          </a:xfrm>
          <a:prstGeom prst="rect">
            <a:avLst/>
          </a:prstGeom>
          <a:noFill/>
          <a:ln w="9525">
            <a:noFill/>
            <a:miter lim="800000"/>
            <a:headEnd/>
            <a:tailEnd/>
          </a:ln>
        </p:spPr>
        <p:txBody>
          <a:bodyPr>
            <a:spAutoFit/>
          </a:bodyPr>
          <a:lstStyle/>
          <a:p>
            <a:pPr>
              <a:spcBef>
                <a:spcPct val="50000"/>
              </a:spcBef>
            </a:pPr>
            <a:r>
              <a:rPr lang="en-US" sz="1000" dirty="0" smtClean="0"/>
              <a:t>2015-2016</a:t>
            </a:r>
            <a:endParaRPr lang="en-US" dirty="0"/>
          </a:p>
        </p:txBody>
      </p:sp>
      <p:sp>
        <p:nvSpPr>
          <p:cNvPr id="3079" name="Rectangle 88"/>
          <p:cNvSpPr>
            <a:spLocks noChangeArrowheads="1"/>
          </p:cNvSpPr>
          <p:nvPr/>
        </p:nvSpPr>
        <p:spPr bwMode="auto">
          <a:xfrm>
            <a:off x="609600" y="2743200"/>
            <a:ext cx="4953000" cy="3600450"/>
          </a:xfrm>
          <a:prstGeom prst="rect">
            <a:avLst/>
          </a:prstGeom>
          <a:noFill/>
          <a:ln w="9525">
            <a:noFill/>
            <a:miter lim="800000"/>
            <a:headEnd/>
            <a:tailEnd/>
          </a:ln>
        </p:spPr>
        <p:txBody>
          <a:bodyPr>
            <a:spAutoFit/>
          </a:bodyPr>
          <a:lstStyle/>
          <a:p>
            <a:pPr marL="457200" indent="-457200">
              <a:lnSpc>
                <a:spcPct val="95000"/>
              </a:lnSpc>
              <a:buFontTx/>
              <a:buAutoNum type="arabicPeriod"/>
            </a:pPr>
            <a:r>
              <a:rPr lang="en-US" sz="1000" dirty="0"/>
              <a:t>When you hear the word Horticulture what do you think of?</a:t>
            </a:r>
          </a:p>
          <a:p>
            <a:pPr marL="457200" indent="-457200">
              <a:lnSpc>
                <a:spcPct val="95000"/>
              </a:lnSpc>
              <a:buFontTx/>
              <a:buAutoNum type="arabicPeriod"/>
            </a:pPr>
            <a:r>
              <a:rPr lang="en-US" sz="1000" dirty="0"/>
              <a:t>When you hear the word soil what do you think of?</a:t>
            </a:r>
          </a:p>
          <a:p>
            <a:pPr marL="457200" indent="-457200">
              <a:lnSpc>
                <a:spcPct val="95000"/>
              </a:lnSpc>
              <a:buFontTx/>
              <a:buAutoNum type="arabicPeriod"/>
            </a:pPr>
            <a:r>
              <a:rPr lang="en-US" sz="1000" dirty="0"/>
              <a:t>If all the plants were removed from earth what would be the our world be like?</a:t>
            </a:r>
          </a:p>
          <a:p>
            <a:pPr marL="457200" indent="-457200">
              <a:lnSpc>
                <a:spcPct val="95000"/>
              </a:lnSpc>
              <a:buFontTx/>
              <a:buAutoNum type="arabicPeriod"/>
            </a:pPr>
            <a:r>
              <a:rPr lang="en-US" sz="1000" dirty="0"/>
              <a:t>To be successful in a Horticulture career what skills and traits must you possess? </a:t>
            </a:r>
          </a:p>
          <a:p>
            <a:pPr marL="457200" indent="-457200">
              <a:lnSpc>
                <a:spcPct val="95000"/>
              </a:lnSpc>
              <a:buFontTx/>
              <a:buAutoNum type="arabicPeriod"/>
            </a:pPr>
            <a:r>
              <a:rPr lang="en-US" sz="1000" dirty="0"/>
              <a:t>There are many ways to identify plants.  When looking at a plant what steps would you take to identify it?</a:t>
            </a:r>
          </a:p>
          <a:p>
            <a:pPr marL="457200" indent="-457200">
              <a:lnSpc>
                <a:spcPct val="95000"/>
              </a:lnSpc>
              <a:buFontTx/>
              <a:buAutoNum type="arabicPeriod"/>
            </a:pPr>
            <a:r>
              <a:rPr lang="en-US" sz="1000" dirty="0"/>
              <a:t>Safety is our number one concern when dealing with gardening and landscaping tools – What are some of the safety rules we follow and what is the possible outcome if these rules are not followed?</a:t>
            </a:r>
          </a:p>
          <a:p>
            <a:pPr marL="457200" indent="-457200">
              <a:lnSpc>
                <a:spcPct val="95000"/>
              </a:lnSpc>
              <a:buFontTx/>
              <a:buAutoNum type="arabicPeriod"/>
            </a:pPr>
            <a:r>
              <a:rPr lang="en-US" sz="1000" dirty="0"/>
              <a:t>While plants can live without having all three main vegetative parts their growth will be slowed.  Why is this?</a:t>
            </a:r>
          </a:p>
          <a:p>
            <a:pPr marL="457200" indent="-457200">
              <a:lnSpc>
                <a:spcPct val="95000"/>
              </a:lnSpc>
              <a:buFontTx/>
              <a:buAutoNum type="arabicPeriod"/>
            </a:pPr>
            <a:r>
              <a:rPr lang="en-US" sz="1000" dirty="0"/>
              <a:t>Pollination plays a big part in plant reproduction, when looking at the main parts of a flower how do these parts aid in pollination?</a:t>
            </a:r>
          </a:p>
          <a:p>
            <a:pPr marL="457200" indent="-457200">
              <a:lnSpc>
                <a:spcPct val="95000"/>
              </a:lnSpc>
              <a:buFontTx/>
              <a:buAutoNum type="arabicPeriod"/>
            </a:pPr>
            <a:r>
              <a:rPr lang="en-US" sz="1000" dirty="0"/>
              <a:t>Describe some of the ways we propagate plants.</a:t>
            </a:r>
          </a:p>
          <a:p>
            <a:pPr marL="457200" indent="-457200">
              <a:lnSpc>
                <a:spcPct val="95000"/>
              </a:lnSpc>
              <a:buFontTx/>
              <a:buAutoNum type="arabicPeriod"/>
            </a:pPr>
            <a:r>
              <a:rPr lang="en-US" sz="1000" dirty="0"/>
              <a:t>If you went into the greenhouse and noticed that all of the plants had holes in their leaves and were turning brown, how would be go about identifying the problem and what would you do to fix the problem?</a:t>
            </a:r>
          </a:p>
          <a:p>
            <a:pPr marL="457200" indent="-457200">
              <a:lnSpc>
                <a:spcPct val="95000"/>
              </a:lnSpc>
              <a:buFontTx/>
              <a:buAutoNum type="arabicPeriod"/>
            </a:pPr>
            <a:r>
              <a:rPr lang="en-US" sz="1000" dirty="0"/>
              <a:t>Plants need 13 essential nutrients.  If a plant is lacking one of these nutrients how would you know and what would you do make sure the plant was getting enough of this nutrient.  </a:t>
            </a:r>
          </a:p>
          <a:p>
            <a:pPr marL="457200" indent="-457200">
              <a:lnSpc>
                <a:spcPct val="95000"/>
              </a:lnSpc>
              <a:buFontTx/>
              <a:buAutoNum type="arabicPeriod"/>
            </a:pPr>
            <a:r>
              <a:rPr lang="en-US" sz="1000" dirty="0">
                <a:latin typeface="Times New Roman" pitchFamily="18" charset="0"/>
                <a:cs typeface="Times New Roman" pitchFamily="18" charset="0"/>
              </a:rPr>
              <a:t>What are the common soil formations in </a:t>
            </a:r>
            <a:r>
              <a:rPr lang="en-US" sz="1000" dirty="0" smtClean="0">
                <a:latin typeface="Times New Roman" pitchFamily="18" charset="0"/>
                <a:cs typeface="Times New Roman" pitchFamily="18" charset="0"/>
              </a:rPr>
              <a:t>Austin and </a:t>
            </a:r>
            <a:r>
              <a:rPr lang="en-US" sz="1000" dirty="0">
                <a:latin typeface="Times New Roman" pitchFamily="18" charset="0"/>
                <a:cs typeface="Times New Roman" pitchFamily="18" charset="0"/>
              </a:rPr>
              <a:t>how do you determine this?</a:t>
            </a:r>
          </a:p>
          <a:p>
            <a:pPr marL="457200" indent="-457200">
              <a:lnSpc>
                <a:spcPct val="95000"/>
              </a:lnSpc>
              <a:buFontTx/>
              <a:buAutoNum type="arabicPeriod"/>
            </a:pPr>
            <a:r>
              <a:rPr lang="en-US" sz="1000" dirty="0"/>
              <a:t>How does soil and plants effect  ecosystems and environmental systems?</a:t>
            </a:r>
          </a:p>
          <a:p>
            <a:pPr marL="457200" indent="-457200">
              <a:lnSpc>
                <a:spcPct val="95000"/>
              </a:lnSpc>
              <a:buFontTx/>
              <a:buAutoNum type="arabicPeriod"/>
            </a:pPr>
            <a:endParaRPr lang="en-US" sz="1000" dirty="0"/>
          </a:p>
          <a:p>
            <a:pPr marL="457200" indent="-457200">
              <a:lnSpc>
                <a:spcPct val="95000"/>
              </a:lnSpc>
              <a:buFontTx/>
              <a:buAutoNum type="arabicPeriod"/>
            </a:pPr>
            <a:endParaRPr lang="en-US" sz="1000" dirty="0"/>
          </a:p>
        </p:txBody>
      </p:sp>
      <p:sp>
        <p:nvSpPr>
          <p:cNvPr id="3080" name="Text Box 90"/>
          <p:cNvSpPr txBox="1">
            <a:spLocks noChangeArrowheads="1"/>
          </p:cNvSpPr>
          <p:nvPr/>
        </p:nvSpPr>
        <p:spPr bwMode="auto">
          <a:xfrm>
            <a:off x="5638800" y="1219201"/>
            <a:ext cx="2819400" cy="1815882"/>
          </a:xfrm>
          <a:prstGeom prst="rect">
            <a:avLst/>
          </a:prstGeom>
          <a:noFill/>
          <a:ln w="9525">
            <a:noFill/>
            <a:miter lim="800000"/>
            <a:headEnd/>
            <a:tailEnd/>
          </a:ln>
        </p:spPr>
        <p:txBody>
          <a:bodyPr wrap="square">
            <a:spAutoFit/>
          </a:bodyPr>
          <a:lstStyle/>
          <a:p>
            <a:pPr>
              <a:spcBef>
                <a:spcPts val="0"/>
              </a:spcBef>
            </a:pPr>
            <a:r>
              <a:rPr lang="en-US" sz="800" dirty="0" smtClean="0"/>
              <a:t>Six </a:t>
            </a:r>
            <a:r>
              <a:rPr lang="en-US" sz="800" dirty="0"/>
              <a:t>- Week Grade</a:t>
            </a:r>
          </a:p>
          <a:p>
            <a:pPr>
              <a:spcBef>
                <a:spcPts val="0"/>
              </a:spcBef>
            </a:pPr>
            <a:r>
              <a:rPr lang="en-US" sz="800" dirty="0"/>
              <a:t>Projects/Presentations and </a:t>
            </a:r>
            <a:r>
              <a:rPr lang="en-US" sz="800" dirty="0" smtClean="0"/>
              <a:t>Labs – </a:t>
            </a:r>
            <a:r>
              <a:rPr lang="en-US" sz="800" dirty="0" smtClean="0"/>
              <a:t>30%</a:t>
            </a:r>
            <a:endParaRPr lang="en-US" sz="800" dirty="0"/>
          </a:p>
          <a:p>
            <a:pPr>
              <a:spcBef>
                <a:spcPts val="0"/>
              </a:spcBef>
            </a:pPr>
            <a:r>
              <a:rPr lang="en-US" sz="800" dirty="0" smtClean="0"/>
              <a:t>Unit Exams/Tests </a:t>
            </a:r>
            <a:r>
              <a:rPr lang="en-US" sz="800" dirty="0" smtClean="0"/>
              <a:t>–30%</a:t>
            </a:r>
            <a:endParaRPr lang="en-US" sz="800" dirty="0"/>
          </a:p>
          <a:p>
            <a:pPr>
              <a:spcBef>
                <a:spcPts val="0"/>
              </a:spcBef>
            </a:pPr>
            <a:r>
              <a:rPr lang="en-US" sz="800" dirty="0"/>
              <a:t>Daily </a:t>
            </a:r>
            <a:r>
              <a:rPr lang="en-US" sz="800" dirty="0" smtClean="0"/>
              <a:t>Grades/Participation – </a:t>
            </a:r>
            <a:r>
              <a:rPr lang="en-US" sz="800" dirty="0" smtClean="0"/>
              <a:t>30%</a:t>
            </a:r>
            <a:endParaRPr lang="en-US" sz="800" dirty="0" smtClean="0"/>
          </a:p>
          <a:p>
            <a:pPr>
              <a:spcBef>
                <a:spcPts val="0"/>
              </a:spcBef>
            </a:pPr>
            <a:r>
              <a:rPr lang="en-US" sz="800" dirty="0" smtClean="0"/>
              <a:t>Quizzes – </a:t>
            </a:r>
            <a:r>
              <a:rPr lang="en-US" sz="800" dirty="0" smtClean="0"/>
              <a:t>10%</a:t>
            </a:r>
            <a:endParaRPr lang="en-US" sz="800" dirty="0"/>
          </a:p>
          <a:p>
            <a:pPr>
              <a:spcBef>
                <a:spcPts val="0"/>
              </a:spcBef>
            </a:pPr>
            <a:r>
              <a:rPr lang="en-US" sz="800" dirty="0"/>
              <a:t>	</a:t>
            </a:r>
          </a:p>
          <a:p>
            <a:pPr>
              <a:spcBef>
                <a:spcPts val="0"/>
              </a:spcBef>
            </a:pPr>
            <a:r>
              <a:rPr lang="en-US" sz="800" dirty="0"/>
              <a:t>Semester Grade</a:t>
            </a:r>
          </a:p>
          <a:p>
            <a:pPr>
              <a:spcBef>
                <a:spcPts val="0"/>
              </a:spcBef>
            </a:pPr>
            <a:r>
              <a:rPr lang="en-US" sz="800" dirty="0" smtClean="0"/>
              <a:t>3 Six-Weeks </a:t>
            </a:r>
            <a:r>
              <a:rPr lang="en-US" sz="800" dirty="0"/>
              <a:t>Grades </a:t>
            </a:r>
            <a:r>
              <a:rPr lang="en-US" sz="800" dirty="0" smtClean="0"/>
              <a:t>– 25% Each</a:t>
            </a:r>
            <a:endParaRPr lang="en-US" sz="800" dirty="0"/>
          </a:p>
          <a:p>
            <a:pPr>
              <a:spcBef>
                <a:spcPts val="0"/>
              </a:spcBef>
            </a:pPr>
            <a:r>
              <a:rPr lang="en-US" sz="800" dirty="0" smtClean="0"/>
              <a:t>Semester Exam – 25%</a:t>
            </a:r>
            <a:endParaRPr lang="en-US" sz="800" dirty="0"/>
          </a:p>
          <a:p>
            <a:pPr>
              <a:spcBef>
                <a:spcPts val="0"/>
              </a:spcBef>
            </a:pPr>
            <a:endParaRPr lang="en-US" sz="800" dirty="0"/>
          </a:p>
          <a:p>
            <a:pPr>
              <a:spcBef>
                <a:spcPts val="0"/>
              </a:spcBef>
            </a:pPr>
            <a:r>
              <a:rPr lang="en-US" sz="800" dirty="0"/>
              <a:t>Final Grade</a:t>
            </a:r>
          </a:p>
          <a:p>
            <a:pPr>
              <a:spcBef>
                <a:spcPts val="0"/>
              </a:spcBef>
            </a:pPr>
            <a:r>
              <a:rPr lang="en-US" sz="800" dirty="0" smtClean="0"/>
              <a:t>The average of all Six Weeks Grades (6) plus the semester Exam (1) and the Final Exam (1).  This is a total of eight (8) grades averaged</a:t>
            </a:r>
            <a:r>
              <a:rPr lang="en-US" sz="800" dirty="0" smtClean="0"/>
              <a:t>.</a:t>
            </a:r>
            <a:endParaRPr lang="en-US" sz="800" dirty="0"/>
          </a:p>
        </p:txBody>
      </p:sp>
      <p:sp>
        <p:nvSpPr>
          <p:cNvPr id="3081" name="Text Box 91"/>
          <p:cNvSpPr txBox="1">
            <a:spLocks noChangeArrowheads="1"/>
          </p:cNvSpPr>
          <p:nvPr/>
        </p:nvSpPr>
        <p:spPr bwMode="auto">
          <a:xfrm>
            <a:off x="1295400" y="1676400"/>
            <a:ext cx="3810000" cy="555625"/>
          </a:xfrm>
          <a:prstGeom prst="rect">
            <a:avLst/>
          </a:prstGeom>
          <a:noFill/>
          <a:ln w="9525">
            <a:noFill/>
            <a:miter lim="800000"/>
            <a:headEnd/>
            <a:tailEnd/>
          </a:ln>
        </p:spPr>
        <p:txBody>
          <a:bodyPr>
            <a:spAutoFit/>
          </a:bodyPr>
          <a:lstStyle/>
          <a:p>
            <a:pPr>
              <a:lnSpc>
                <a:spcPct val="75000"/>
              </a:lnSpc>
              <a:spcBef>
                <a:spcPct val="50000"/>
              </a:spcBef>
            </a:pPr>
            <a:r>
              <a:rPr lang="en-US" sz="1000"/>
              <a:t>prepare students for careers in the food and fiber industry. Students will learn, reinforce, apply, and transfer their knowledge in a scientific setting. Investigations, laboratory practices, and field exercises will be used to develop an understanding of current plant and soil science.</a:t>
            </a:r>
          </a:p>
        </p:txBody>
      </p:sp>
      <p:graphicFrame>
        <p:nvGraphicFramePr>
          <p:cNvPr id="3" name="Table 2"/>
          <p:cNvGraphicFramePr>
            <a:graphicFrameLocks noGrp="1"/>
          </p:cNvGraphicFramePr>
          <p:nvPr>
            <p:extLst>
              <p:ext uri="{D42A27DB-BD31-4B8C-83A1-F6EECF244321}">
                <p14:modId xmlns:p14="http://schemas.microsoft.com/office/powerpoint/2010/main" val="2360817594"/>
              </p:ext>
            </p:extLst>
          </p:nvPr>
        </p:nvGraphicFramePr>
        <p:xfrm>
          <a:off x="5791200" y="3200400"/>
          <a:ext cx="2438400" cy="2926080"/>
        </p:xfrm>
        <a:graphic>
          <a:graphicData uri="http://schemas.openxmlformats.org/drawingml/2006/table">
            <a:tbl>
              <a:tblPr firstRow="1" bandRow="1">
                <a:tableStyleId>{2D5ABB26-0587-4C30-8999-92F81FD0307C}</a:tableStyleId>
              </a:tblPr>
              <a:tblGrid>
                <a:gridCol w="812800"/>
                <a:gridCol w="812800"/>
                <a:gridCol w="812800"/>
              </a:tblGrid>
              <a:tr h="278765">
                <a:tc>
                  <a:txBody>
                    <a:bodyPr/>
                    <a:lstStyle/>
                    <a:p>
                      <a:r>
                        <a:rPr lang="en-US" dirty="0" smtClean="0"/>
                        <a:t>1st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2nd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3rd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Mid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4th</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5th</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6th</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Final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498</Words>
  <Application>Microsoft Macintosh PowerPoint</Application>
  <PresentationFormat>On-screen Show (4:3)</PresentationFormat>
  <Paragraphs>97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Company>CRL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Julie Tollefson</dc:creator>
  <cp:lastModifiedBy>ardadmin</cp:lastModifiedBy>
  <cp:revision>191</cp:revision>
  <cp:lastPrinted>2015-08-23T13:41:14Z</cp:lastPrinted>
  <dcterms:created xsi:type="dcterms:W3CDTF">1999-09-27T15:02:46Z</dcterms:created>
  <dcterms:modified xsi:type="dcterms:W3CDTF">2015-08-23T13:58:24Z</dcterms:modified>
</cp:coreProperties>
</file>