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
  </p:notesMasterIdLst>
  <p:sldIdLst>
    <p:sldId id="258" r:id="rId2"/>
    <p:sldId id="259" r:id="rId3"/>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itchFamily="18" charset="0"/>
        <a:ea typeface="+mn-ea"/>
        <a:cs typeface="+mn-cs"/>
      </a:defRPr>
    </a:lvl5pPr>
    <a:lvl6pPr marL="2286000" algn="l" defTabSz="914400" rtl="0" eaLnBrk="1" latinLnBrk="0" hangingPunct="1">
      <a:defRPr sz="2400" kern="1200">
        <a:solidFill>
          <a:schemeClr val="tx1"/>
        </a:solidFill>
        <a:latin typeface="Times" pitchFamily="18" charset="0"/>
        <a:ea typeface="+mn-ea"/>
        <a:cs typeface="+mn-cs"/>
      </a:defRPr>
    </a:lvl6pPr>
    <a:lvl7pPr marL="2743200" algn="l" defTabSz="914400" rtl="0" eaLnBrk="1" latinLnBrk="0" hangingPunct="1">
      <a:defRPr sz="2400" kern="1200">
        <a:solidFill>
          <a:schemeClr val="tx1"/>
        </a:solidFill>
        <a:latin typeface="Times" pitchFamily="18" charset="0"/>
        <a:ea typeface="+mn-ea"/>
        <a:cs typeface="+mn-cs"/>
      </a:defRPr>
    </a:lvl7pPr>
    <a:lvl8pPr marL="3200400" algn="l" defTabSz="914400" rtl="0" eaLnBrk="1" latinLnBrk="0" hangingPunct="1">
      <a:defRPr sz="2400" kern="1200">
        <a:solidFill>
          <a:schemeClr val="tx1"/>
        </a:solidFill>
        <a:latin typeface="Times" pitchFamily="18" charset="0"/>
        <a:ea typeface="+mn-ea"/>
        <a:cs typeface="+mn-cs"/>
      </a:defRPr>
    </a:lvl8pPr>
    <a:lvl9pPr marL="3657600" algn="l" defTabSz="914400" rtl="0" eaLnBrk="1" latinLnBrk="0" hangingPunct="1">
      <a:defRPr sz="2400" kern="1200">
        <a:solidFill>
          <a:schemeClr val="tx1"/>
        </a:solidFill>
        <a:latin typeface="Times"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376" y="1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5" tIns="46588" rIns="93175" bIns="46588" numCol="1" anchor="t" anchorCtr="0" compatLnSpc="1">
            <a:prstTxWarp prst="textNoShape">
              <a:avLst/>
            </a:prstTxWarp>
          </a:bodyPr>
          <a:lstStyle>
            <a:lvl1pPr>
              <a:defRPr sz="1200">
                <a:latin typeface="Times" charset="0"/>
              </a:defRPr>
            </a:lvl1pPr>
          </a:lstStyle>
          <a:p>
            <a:pPr>
              <a:defRPr/>
            </a:pPr>
            <a:endParaRPr lang="en-US"/>
          </a:p>
        </p:txBody>
      </p:sp>
      <p:sp>
        <p:nvSpPr>
          <p:cNvPr id="6147"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5" tIns="46588" rIns="93175" bIns="46588" numCol="1" anchor="t" anchorCtr="0" compatLnSpc="1">
            <a:prstTxWarp prst="textNoShape">
              <a:avLst/>
            </a:prstTxWarp>
          </a:bodyPr>
          <a:lstStyle>
            <a:lvl1pPr algn="r">
              <a:defRPr sz="1200">
                <a:latin typeface="Times" charset="0"/>
              </a:defRPr>
            </a:lvl1pPr>
          </a:lstStyle>
          <a:p>
            <a:pPr>
              <a:defRPr/>
            </a:pPr>
            <a:endParaRPr lang="en-US"/>
          </a:p>
        </p:txBody>
      </p:sp>
      <p:sp>
        <p:nvSpPr>
          <p:cNvPr id="4100" name="Rectangle 4"/>
          <p:cNvSpPr>
            <a:spLocks noGrp="1" noRot="1" noChangeAspect="1" noChangeArrowheads="1" noTextEdit="1"/>
          </p:cNvSpPr>
          <p:nvPr>
            <p:ph type="sldImg" idx="2"/>
          </p:nvPr>
        </p:nvSpPr>
        <p:spPr bwMode="auto">
          <a:xfrm>
            <a:off x="1182688" y="698500"/>
            <a:ext cx="4645025" cy="3484563"/>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5" tIns="46588" rIns="93175" bIns="4658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5" tIns="46588" rIns="93175" bIns="46588" numCol="1" anchor="b" anchorCtr="0" compatLnSpc="1">
            <a:prstTxWarp prst="textNoShape">
              <a:avLst/>
            </a:prstTxWarp>
          </a:bodyPr>
          <a:lstStyle>
            <a:lvl1pPr>
              <a:defRPr sz="1200">
                <a:latin typeface="Times" charset="0"/>
              </a:defRPr>
            </a:lvl1pPr>
          </a:lstStyle>
          <a:p>
            <a:pPr>
              <a:defRPr/>
            </a:pPr>
            <a:endParaRPr lang="en-US"/>
          </a:p>
        </p:txBody>
      </p:sp>
      <p:sp>
        <p:nvSpPr>
          <p:cNvPr id="6151"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5" tIns="46588" rIns="93175" bIns="46588" numCol="1" anchor="b" anchorCtr="0" compatLnSpc="1">
            <a:prstTxWarp prst="textNoShape">
              <a:avLst/>
            </a:prstTxWarp>
          </a:bodyPr>
          <a:lstStyle>
            <a:lvl1pPr algn="r">
              <a:defRPr sz="1200">
                <a:latin typeface="Times" charset="0"/>
              </a:defRPr>
            </a:lvl1pPr>
          </a:lstStyle>
          <a:p>
            <a:pPr>
              <a:defRPr/>
            </a:pPr>
            <a:fld id="{2346A454-B9F3-468E-88C7-FFEAB8CBC75B}" type="slidenum">
              <a:rPr lang="en-US"/>
              <a:pPr>
                <a:defRPr/>
              </a:pPr>
              <a:t>‹#›</a:t>
            </a:fld>
            <a:endParaRPr lang="en-US"/>
          </a:p>
        </p:txBody>
      </p:sp>
    </p:spTree>
    <p:extLst>
      <p:ext uri="{BB962C8B-B14F-4D97-AF65-F5344CB8AC3E}">
        <p14:creationId xmlns:p14="http://schemas.microsoft.com/office/powerpoint/2010/main" val="6617677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charset="0"/>
        <a:ea typeface="+mn-ea"/>
        <a:cs typeface="+mn-cs"/>
      </a:defRPr>
    </a:lvl1pPr>
    <a:lvl2pPr marL="457200" algn="l" rtl="0" eaLnBrk="0" fontAlgn="base" hangingPunct="0">
      <a:spcBef>
        <a:spcPct val="30000"/>
      </a:spcBef>
      <a:spcAft>
        <a:spcPct val="0"/>
      </a:spcAft>
      <a:defRPr sz="1200" kern="1200">
        <a:solidFill>
          <a:schemeClr val="tx1"/>
        </a:solidFill>
        <a:latin typeface="Times" charset="0"/>
        <a:ea typeface="+mn-ea"/>
        <a:cs typeface="+mn-cs"/>
      </a:defRPr>
    </a:lvl2pPr>
    <a:lvl3pPr marL="914400" algn="l" rtl="0" eaLnBrk="0" fontAlgn="base" hangingPunct="0">
      <a:spcBef>
        <a:spcPct val="30000"/>
      </a:spcBef>
      <a:spcAft>
        <a:spcPct val="0"/>
      </a:spcAft>
      <a:defRPr sz="1200" kern="1200">
        <a:solidFill>
          <a:schemeClr val="tx1"/>
        </a:solidFill>
        <a:latin typeface="Times" charset="0"/>
        <a:ea typeface="+mn-ea"/>
        <a:cs typeface="+mn-cs"/>
      </a:defRPr>
    </a:lvl3pPr>
    <a:lvl4pPr marL="1371600" algn="l" rtl="0" eaLnBrk="0" fontAlgn="base" hangingPunct="0">
      <a:spcBef>
        <a:spcPct val="30000"/>
      </a:spcBef>
      <a:spcAft>
        <a:spcPct val="0"/>
      </a:spcAft>
      <a:defRPr sz="1200" kern="1200">
        <a:solidFill>
          <a:schemeClr val="tx1"/>
        </a:solidFill>
        <a:latin typeface="Times" charset="0"/>
        <a:ea typeface="+mn-ea"/>
        <a:cs typeface="+mn-cs"/>
      </a:defRPr>
    </a:lvl4pPr>
    <a:lvl5pPr marL="1828800" algn="l" rtl="0" eaLnBrk="0" fontAlgn="base" hangingPunct="0">
      <a:spcBef>
        <a:spcPct val="30000"/>
      </a:spcBef>
      <a:spcAft>
        <a:spcPct val="0"/>
      </a:spcAft>
      <a:defRPr sz="1200" kern="1200">
        <a:solidFill>
          <a:schemeClr val="tx1"/>
        </a:solidFill>
        <a:latin typeface="Times"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3BA659DC-FCEC-49EF-894B-50D9035ECDA1}" type="slidenum">
              <a:rPr lang="en-US" smtClean="0">
                <a:latin typeface="Times" pitchFamily="18" charset="0"/>
              </a:rPr>
              <a:pPr/>
              <a:t>1</a:t>
            </a:fld>
            <a:endParaRPr lang="en-US" smtClean="0">
              <a:latin typeface="Times" pitchFamily="18" charset="0"/>
            </a:endParaRPr>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p:spPr>
        <p:txBody>
          <a:bodyPr/>
          <a:lstStyle/>
          <a:p>
            <a:endParaRPr lang="en-US" smtClean="0">
              <a:latin typeface="Times"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p>
            <a:fld id="{8C23CA1B-3538-4241-A5BA-45DDE54AABDD}" type="slidenum">
              <a:rPr lang="en-US" smtClean="0">
                <a:latin typeface="Times" pitchFamily="18" charset="0"/>
              </a:rPr>
              <a:pPr/>
              <a:t>2</a:t>
            </a:fld>
            <a:endParaRPr lang="en-US" smtClean="0">
              <a:latin typeface="Times" pitchFamily="18" charset="0"/>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p:spPr>
        <p:txBody>
          <a:bodyPr/>
          <a:lstStyle/>
          <a:p>
            <a:endParaRPr lang="en-US" smtClean="0">
              <a:latin typeface="Times"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5578100-90ED-4369-918E-6014D6A34BC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1E8F813-A5E4-4741-B328-8F236B8FE03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443F386-0539-4B3E-AD48-D82065EE8F6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53D0735-26EA-4DCB-BC58-0F0BCC90141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AA9FA43-97A8-4137-B178-1E5D84FC9C9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B3A81FE-5253-40E4-A5AA-1C7E87C7234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D2BC526-5517-4EF4-918D-71673286339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A6B24FF-3232-4E26-873E-32AD6F5EB42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1CB6A48-7062-4850-A85C-CC75025C13C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0AD8080-6CB0-4BE1-AE72-9790295C908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2A1D2B7-0BE6-4CC3-A5EE-62A94CD0196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charset="0"/>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Times" charset="0"/>
              </a:defRPr>
            </a:lvl1pPr>
          </a:lstStyle>
          <a:p>
            <a:pPr>
              <a:defRPr/>
            </a:pPr>
            <a:fld id="{23720A69-B0A6-4764-83F8-BC53E530E6A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charset="0"/>
        </a:defRPr>
      </a:lvl2pPr>
      <a:lvl3pPr algn="ctr" rtl="0" eaLnBrk="0" fontAlgn="base" hangingPunct="0">
        <a:spcBef>
          <a:spcPct val="0"/>
        </a:spcBef>
        <a:spcAft>
          <a:spcPct val="0"/>
        </a:spcAft>
        <a:defRPr sz="4400">
          <a:solidFill>
            <a:schemeClr val="tx2"/>
          </a:solidFill>
          <a:latin typeface="Times" charset="0"/>
        </a:defRPr>
      </a:lvl3pPr>
      <a:lvl4pPr algn="ctr" rtl="0" eaLnBrk="0" fontAlgn="base" hangingPunct="0">
        <a:spcBef>
          <a:spcPct val="0"/>
        </a:spcBef>
        <a:spcAft>
          <a:spcPct val="0"/>
        </a:spcAft>
        <a:defRPr sz="4400">
          <a:solidFill>
            <a:schemeClr val="tx2"/>
          </a:solidFill>
          <a:latin typeface="Times" charset="0"/>
        </a:defRPr>
      </a:lvl4pPr>
      <a:lvl5pPr algn="ctr" rtl="0" eaLnBrk="0" fontAlgn="base" hangingPunct="0">
        <a:spcBef>
          <a:spcPct val="0"/>
        </a:spcBef>
        <a:spcAft>
          <a:spcPct val="0"/>
        </a:spcAft>
        <a:defRPr sz="4400">
          <a:solidFill>
            <a:schemeClr val="tx2"/>
          </a:solidFill>
          <a:latin typeface="Times" charset="0"/>
        </a:defRPr>
      </a:lvl5pPr>
      <a:lvl6pPr marL="457200" algn="ctr" rtl="0" eaLnBrk="0" fontAlgn="base" hangingPunct="0">
        <a:spcBef>
          <a:spcPct val="0"/>
        </a:spcBef>
        <a:spcAft>
          <a:spcPct val="0"/>
        </a:spcAft>
        <a:defRPr sz="4400">
          <a:solidFill>
            <a:schemeClr val="tx2"/>
          </a:solidFill>
          <a:latin typeface="Times" charset="0"/>
        </a:defRPr>
      </a:lvl6pPr>
      <a:lvl7pPr marL="914400" algn="ctr" rtl="0" eaLnBrk="0" fontAlgn="base" hangingPunct="0">
        <a:spcBef>
          <a:spcPct val="0"/>
        </a:spcBef>
        <a:spcAft>
          <a:spcPct val="0"/>
        </a:spcAft>
        <a:defRPr sz="4400">
          <a:solidFill>
            <a:schemeClr val="tx2"/>
          </a:solidFill>
          <a:latin typeface="Times" charset="0"/>
        </a:defRPr>
      </a:lvl7pPr>
      <a:lvl8pPr marL="1371600" algn="ctr" rtl="0" eaLnBrk="0" fontAlgn="base" hangingPunct="0">
        <a:spcBef>
          <a:spcPct val="0"/>
        </a:spcBef>
        <a:spcAft>
          <a:spcPct val="0"/>
        </a:spcAft>
        <a:defRPr sz="4400">
          <a:solidFill>
            <a:schemeClr val="tx2"/>
          </a:solidFill>
          <a:latin typeface="Times" charset="0"/>
        </a:defRPr>
      </a:lvl8pPr>
      <a:lvl9pPr marL="1828800" algn="ctr" rtl="0" eaLnBrk="0" fontAlgn="base" hangingPunct="0">
        <a:spcBef>
          <a:spcPct val="0"/>
        </a:spcBef>
        <a:spcAft>
          <a:spcPct val="0"/>
        </a:spcAft>
        <a:defRPr sz="44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0" name="Group 2"/>
          <p:cNvGrpSpPr>
            <a:grpSpLocks/>
          </p:cNvGrpSpPr>
          <p:nvPr/>
        </p:nvGrpSpPr>
        <p:grpSpPr bwMode="auto">
          <a:xfrm>
            <a:off x="838200" y="304800"/>
            <a:ext cx="7848600" cy="4329113"/>
            <a:chOff x="405" y="181"/>
            <a:chExt cx="4944" cy="2727"/>
          </a:xfrm>
        </p:grpSpPr>
        <p:sp>
          <p:nvSpPr>
            <p:cNvPr id="2089" name="Line 3"/>
            <p:cNvSpPr>
              <a:spLocks noChangeShapeType="1"/>
            </p:cNvSpPr>
            <p:nvPr/>
          </p:nvSpPr>
          <p:spPr bwMode="auto">
            <a:xfrm>
              <a:off x="2835" y="417"/>
              <a:ext cx="0" cy="64"/>
            </a:xfrm>
            <a:prstGeom prst="line">
              <a:avLst/>
            </a:prstGeom>
            <a:noFill/>
            <a:ln w="12700">
              <a:solidFill>
                <a:schemeClr val="tx1"/>
              </a:solidFill>
              <a:round/>
              <a:headEnd/>
              <a:tailEnd/>
            </a:ln>
          </p:spPr>
          <p:txBody>
            <a:bodyPr wrap="none" anchor="ctr"/>
            <a:lstStyle/>
            <a:p>
              <a:endParaRPr lang="en-US"/>
            </a:p>
          </p:txBody>
        </p:sp>
        <p:sp>
          <p:nvSpPr>
            <p:cNvPr id="2090" name="Line 4"/>
            <p:cNvSpPr>
              <a:spLocks noChangeShapeType="1"/>
            </p:cNvSpPr>
            <p:nvPr/>
          </p:nvSpPr>
          <p:spPr bwMode="auto">
            <a:xfrm>
              <a:off x="2839" y="553"/>
              <a:ext cx="0" cy="64"/>
            </a:xfrm>
            <a:prstGeom prst="line">
              <a:avLst/>
            </a:prstGeom>
            <a:noFill/>
            <a:ln w="12700">
              <a:solidFill>
                <a:schemeClr val="tx1"/>
              </a:solidFill>
              <a:round/>
              <a:headEnd/>
              <a:tailEnd/>
            </a:ln>
          </p:spPr>
          <p:txBody>
            <a:bodyPr wrap="none" anchor="ctr"/>
            <a:lstStyle/>
            <a:p>
              <a:endParaRPr lang="en-US"/>
            </a:p>
          </p:txBody>
        </p:sp>
        <p:sp>
          <p:nvSpPr>
            <p:cNvPr id="2091" name="Line 5"/>
            <p:cNvSpPr>
              <a:spLocks noChangeShapeType="1"/>
            </p:cNvSpPr>
            <p:nvPr/>
          </p:nvSpPr>
          <p:spPr bwMode="auto">
            <a:xfrm>
              <a:off x="4851" y="521"/>
              <a:ext cx="0" cy="92"/>
            </a:xfrm>
            <a:prstGeom prst="line">
              <a:avLst/>
            </a:prstGeom>
            <a:noFill/>
            <a:ln w="12700">
              <a:solidFill>
                <a:schemeClr val="tx1"/>
              </a:solidFill>
              <a:round/>
              <a:headEnd/>
              <a:tailEnd/>
            </a:ln>
          </p:spPr>
          <p:txBody>
            <a:bodyPr wrap="none" anchor="ctr"/>
            <a:lstStyle/>
            <a:p>
              <a:endParaRPr lang="en-US"/>
            </a:p>
          </p:txBody>
        </p:sp>
        <p:sp>
          <p:nvSpPr>
            <p:cNvPr id="2092" name="Line 6"/>
            <p:cNvSpPr>
              <a:spLocks noChangeShapeType="1"/>
            </p:cNvSpPr>
            <p:nvPr/>
          </p:nvSpPr>
          <p:spPr bwMode="auto">
            <a:xfrm>
              <a:off x="907" y="521"/>
              <a:ext cx="0" cy="120"/>
            </a:xfrm>
            <a:prstGeom prst="line">
              <a:avLst/>
            </a:prstGeom>
            <a:noFill/>
            <a:ln w="12700">
              <a:solidFill>
                <a:schemeClr val="tx1"/>
              </a:solidFill>
              <a:round/>
              <a:headEnd/>
              <a:tailEnd/>
            </a:ln>
          </p:spPr>
          <p:txBody>
            <a:bodyPr wrap="none" anchor="ctr"/>
            <a:lstStyle/>
            <a:p>
              <a:endParaRPr lang="en-US"/>
            </a:p>
          </p:txBody>
        </p:sp>
        <p:sp>
          <p:nvSpPr>
            <p:cNvPr id="2093" name="Line 7"/>
            <p:cNvSpPr>
              <a:spLocks noChangeShapeType="1"/>
            </p:cNvSpPr>
            <p:nvPr/>
          </p:nvSpPr>
          <p:spPr bwMode="auto">
            <a:xfrm>
              <a:off x="2875" y="1621"/>
              <a:ext cx="0" cy="64"/>
            </a:xfrm>
            <a:prstGeom prst="line">
              <a:avLst/>
            </a:prstGeom>
            <a:noFill/>
            <a:ln w="12700">
              <a:solidFill>
                <a:schemeClr val="tx1"/>
              </a:solidFill>
              <a:round/>
              <a:headEnd/>
              <a:tailEnd/>
            </a:ln>
          </p:spPr>
          <p:txBody>
            <a:bodyPr wrap="none" anchor="ctr"/>
            <a:lstStyle/>
            <a:p>
              <a:endParaRPr lang="en-US"/>
            </a:p>
          </p:txBody>
        </p:sp>
        <p:sp>
          <p:nvSpPr>
            <p:cNvPr id="2094" name="AutoShape 8"/>
            <p:cNvSpPr>
              <a:spLocks noChangeArrowheads="1"/>
            </p:cNvSpPr>
            <p:nvPr/>
          </p:nvSpPr>
          <p:spPr bwMode="auto">
            <a:xfrm>
              <a:off x="1609" y="1730"/>
              <a:ext cx="2545" cy="949"/>
            </a:xfrm>
            <a:prstGeom prst="roundRect">
              <a:avLst>
                <a:gd name="adj" fmla="val 50000"/>
              </a:avLst>
            </a:prstGeom>
            <a:noFill/>
            <a:ln w="57150">
              <a:solidFill>
                <a:schemeClr val="tx1"/>
              </a:solidFill>
              <a:round/>
              <a:headEnd/>
              <a:tailEnd/>
            </a:ln>
          </p:spPr>
          <p:txBody>
            <a:bodyPr wrap="none" anchor="ctr"/>
            <a:lstStyle/>
            <a:p>
              <a:endParaRPr lang="en-US"/>
            </a:p>
          </p:txBody>
        </p:sp>
        <p:sp>
          <p:nvSpPr>
            <p:cNvPr id="2095" name="Rectangle 9"/>
            <p:cNvSpPr>
              <a:spLocks noChangeArrowheads="1"/>
            </p:cNvSpPr>
            <p:nvPr/>
          </p:nvSpPr>
          <p:spPr bwMode="auto">
            <a:xfrm>
              <a:off x="4250" y="661"/>
              <a:ext cx="1099" cy="965"/>
            </a:xfrm>
            <a:prstGeom prst="rect">
              <a:avLst/>
            </a:prstGeom>
            <a:noFill/>
            <a:ln w="38100">
              <a:solidFill>
                <a:schemeClr val="tx1"/>
              </a:solidFill>
              <a:miter lim="800000"/>
              <a:headEnd/>
              <a:tailEnd/>
            </a:ln>
          </p:spPr>
          <p:txBody>
            <a:bodyPr wrap="none" anchor="ctr"/>
            <a:lstStyle/>
            <a:p>
              <a:endParaRPr lang="en-US"/>
            </a:p>
          </p:txBody>
        </p:sp>
        <p:sp>
          <p:nvSpPr>
            <p:cNvPr id="2096" name="Rectangle 10"/>
            <p:cNvSpPr>
              <a:spLocks noChangeArrowheads="1"/>
            </p:cNvSpPr>
            <p:nvPr/>
          </p:nvSpPr>
          <p:spPr bwMode="auto">
            <a:xfrm>
              <a:off x="405" y="661"/>
              <a:ext cx="1088" cy="965"/>
            </a:xfrm>
            <a:prstGeom prst="rect">
              <a:avLst/>
            </a:prstGeom>
            <a:noFill/>
            <a:ln w="38100">
              <a:solidFill>
                <a:schemeClr val="tx1"/>
              </a:solidFill>
              <a:miter lim="800000"/>
              <a:headEnd/>
              <a:tailEnd/>
            </a:ln>
          </p:spPr>
          <p:txBody>
            <a:bodyPr wrap="none" anchor="ctr"/>
            <a:lstStyle/>
            <a:p>
              <a:endParaRPr lang="en-US"/>
            </a:p>
          </p:txBody>
        </p:sp>
        <p:sp>
          <p:nvSpPr>
            <p:cNvPr id="2097" name="Rectangle 11"/>
            <p:cNvSpPr>
              <a:spLocks noChangeArrowheads="1"/>
            </p:cNvSpPr>
            <p:nvPr/>
          </p:nvSpPr>
          <p:spPr bwMode="auto">
            <a:xfrm>
              <a:off x="1621" y="181"/>
              <a:ext cx="2544" cy="283"/>
            </a:xfrm>
            <a:prstGeom prst="rect">
              <a:avLst/>
            </a:prstGeom>
            <a:solidFill>
              <a:schemeClr val="bg1"/>
            </a:solidFill>
            <a:ln w="38100">
              <a:solidFill>
                <a:schemeClr val="tx1"/>
              </a:solidFill>
              <a:miter lim="800000"/>
              <a:headEnd/>
              <a:tailEnd/>
            </a:ln>
          </p:spPr>
          <p:txBody>
            <a:bodyPr wrap="none" anchor="ctr"/>
            <a:lstStyle/>
            <a:p>
              <a:endParaRPr lang="en-US"/>
            </a:p>
          </p:txBody>
        </p:sp>
        <p:sp>
          <p:nvSpPr>
            <p:cNvPr id="2098" name="Rectangle 12"/>
            <p:cNvSpPr>
              <a:spLocks noChangeArrowheads="1"/>
            </p:cNvSpPr>
            <p:nvPr/>
          </p:nvSpPr>
          <p:spPr bwMode="auto">
            <a:xfrm>
              <a:off x="1616" y="661"/>
              <a:ext cx="2533" cy="965"/>
            </a:xfrm>
            <a:prstGeom prst="rect">
              <a:avLst/>
            </a:prstGeom>
            <a:noFill/>
            <a:ln w="38100">
              <a:solidFill>
                <a:schemeClr val="tx1"/>
              </a:solidFill>
              <a:miter lim="800000"/>
              <a:headEnd/>
              <a:tailEnd/>
            </a:ln>
          </p:spPr>
          <p:txBody>
            <a:bodyPr wrap="none" anchor="ctr"/>
            <a:lstStyle/>
            <a:p>
              <a:endParaRPr lang="en-US"/>
            </a:p>
          </p:txBody>
        </p:sp>
        <p:sp>
          <p:nvSpPr>
            <p:cNvPr id="2099" name="Rectangle 13"/>
            <p:cNvSpPr>
              <a:spLocks noChangeArrowheads="1"/>
            </p:cNvSpPr>
            <p:nvPr/>
          </p:nvSpPr>
          <p:spPr bwMode="auto">
            <a:xfrm>
              <a:off x="405" y="186"/>
              <a:ext cx="1088" cy="277"/>
            </a:xfrm>
            <a:prstGeom prst="rect">
              <a:avLst/>
            </a:prstGeom>
            <a:noFill/>
            <a:ln w="38100">
              <a:solidFill>
                <a:schemeClr val="tx1"/>
              </a:solidFill>
              <a:miter lim="800000"/>
              <a:headEnd/>
              <a:tailEnd/>
            </a:ln>
          </p:spPr>
          <p:txBody>
            <a:bodyPr wrap="none" anchor="ctr"/>
            <a:lstStyle/>
            <a:p>
              <a:endParaRPr lang="en-US"/>
            </a:p>
          </p:txBody>
        </p:sp>
        <p:sp>
          <p:nvSpPr>
            <p:cNvPr id="2100" name="Rectangle 14"/>
            <p:cNvSpPr>
              <a:spLocks noChangeArrowheads="1"/>
            </p:cNvSpPr>
            <p:nvPr/>
          </p:nvSpPr>
          <p:spPr bwMode="auto">
            <a:xfrm>
              <a:off x="485" y="597"/>
              <a:ext cx="939" cy="245"/>
            </a:xfrm>
            <a:prstGeom prst="rect">
              <a:avLst/>
            </a:prstGeom>
            <a:solidFill>
              <a:schemeClr val="bg1"/>
            </a:solidFill>
            <a:ln w="19050">
              <a:solidFill>
                <a:schemeClr val="tx1"/>
              </a:solidFill>
              <a:miter lim="800000"/>
              <a:headEnd/>
              <a:tailEnd/>
            </a:ln>
          </p:spPr>
          <p:txBody>
            <a:bodyPr wrap="none" anchor="ctr"/>
            <a:lstStyle/>
            <a:p>
              <a:endParaRPr lang="en-US"/>
            </a:p>
          </p:txBody>
        </p:sp>
        <p:sp>
          <p:nvSpPr>
            <p:cNvPr id="2101" name="Oval 15"/>
            <p:cNvSpPr>
              <a:spLocks noChangeArrowheads="1"/>
            </p:cNvSpPr>
            <p:nvPr/>
          </p:nvSpPr>
          <p:spPr bwMode="auto">
            <a:xfrm>
              <a:off x="525" y="624"/>
              <a:ext cx="104" cy="104"/>
            </a:xfrm>
            <a:prstGeom prst="ellipse">
              <a:avLst/>
            </a:prstGeom>
            <a:noFill/>
            <a:ln w="19050">
              <a:solidFill>
                <a:schemeClr val="tx1"/>
              </a:solidFill>
              <a:round/>
              <a:headEnd/>
              <a:tailEnd/>
            </a:ln>
          </p:spPr>
          <p:txBody>
            <a:bodyPr wrap="none" anchor="ctr"/>
            <a:lstStyle/>
            <a:p>
              <a:endParaRPr lang="en-US"/>
            </a:p>
          </p:txBody>
        </p:sp>
        <p:sp>
          <p:nvSpPr>
            <p:cNvPr id="2102" name="Text Box 16"/>
            <p:cNvSpPr txBox="1">
              <a:spLocks noChangeArrowheads="1"/>
            </p:cNvSpPr>
            <p:nvPr/>
          </p:nvSpPr>
          <p:spPr bwMode="auto">
            <a:xfrm>
              <a:off x="641" y="590"/>
              <a:ext cx="651" cy="272"/>
            </a:xfrm>
            <a:prstGeom prst="rect">
              <a:avLst/>
            </a:prstGeom>
            <a:noFill/>
            <a:ln w="9525">
              <a:noFill/>
              <a:miter lim="800000"/>
              <a:headEnd/>
              <a:tailEnd/>
            </a:ln>
          </p:spPr>
          <p:txBody>
            <a:bodyPr wrap="none">
              <a:spAutoFit/>
            </a:bodyPr>
            <a:lstStyle/>
            <a:p>
              <a:pPr algn="ctr">
                <a:lnSpc>
                  <a:spcPct val="80000"/>
                </a:lnSpc>
              </a:pPr>
              <a:r>
                <a:rPr lang="en-US" sz="1400"/>
                <a:t>Community</a:t>
              </a:r>
            </a:p>
            <a:p>
              <a:pPr algn="ctr">
                <a:lnSpc>
                  <a:spcPct val="80000"/>
                </a:lnSpc>
              </a:pPr>
              <a:r>
                <a:rPr lang="en-US" sz="1400"/>
                <a:t>Principles</a:t>
              </a:r>
            </a:p>
          </p:txBody>
        </p:sp>
        <p:sp>
          <p:nvSpPr>
            <p:cNvPr id="2103" name="Rectangle 17"/>
            <p:cNvSpPr>
              <a:spLocks noChangeArrowheads="1"/>
            </p:cNvSpPr>
            <p:nvPr/>
          </p:nvSpPr>
          <p:spPr bwMode="auto">
            <a:xfrm>
              <a:off x="1707" y="597"/>
              <a:ext cx="2352" cy="245"/>
            </a:xfrm>
            <a:prstGeom prst="rect">
              <a:avLst/>
            </a:prstGeom>
            <a:solidFill>
              <a:schemeClr val="bg1"/>
            </a:solidFill>
            <a:ln w="19050">
              <a:solidFill>
                <a:schemeClr val="tx1"/>
              </a:solidFill>
              <a:miter lim="800000"/>
              <a:headEnd/>
              <a:tailEnd/>
            </a:ln>
          </p:spPr>
          <p:txBody>
            <a:bodyPr wrap="none" anchor="ctr"/>
            <a:lstStyle/>
            <a:p>
              <a:endParaRPr lang="en-US"/>
            </a:p>
          </p:txBody>
        </p:sp>
        <p:sp>
          <p:nvSpPr>
            <p:cNvPr id="2104" name="Oval 18"/>
            <p:cNvSpPr>
              <a:spLocks noChangeArrowheads="1"/>
            </p:cNvSpPr>
            <p:nvPr/>
          </p:nvSpPr>
          <p:spPr bwMode="auto">
            <a:xfrm>
              <a:off x="2337" y="651"/>
              <a:ext cx="104" cy="104"/>
            </a:xfrm>
            <a:prstGeom prst="ellipse">
              <a:avLst/>
            </a:prstGeom>
            <a:noFill/>
            <a:ln w="19050">
              <a:solidFill>
                <a:schemeClr val="tx1"/>
              </a:solidFill>
              <a:round/>
              <a:headEnd/>
              <a:tailEnd/>
            </a:ln>
          </p:spPr>
          <p:txBody>
            <a:bodyPr wrap="none" anchor="ctr"/>
            <a:lstStyle/>
            <a:p>
              <a:endParaRPr lang="en-US"/>
            </a:p>
          </p:txBody>
        </p:sp>
        <p:sp>
          <p:nvSpPr>
            <p:cNvPr id="2105" name="Text Box 19"/>
            <p:cNvSpPr txBox="1">
              <a:spLocks noChangeArrowheads="1"/>
            </p:cNvSpPr>
            <p:nvPr/>
          </p:nvSpPr>
          <p:spPr bwMode="auto">
            <a:xfrm>
              <a:off x="2421" y="626"/>
              <a:ext cx="975" cy="181"/>
            </a:xfrm>
            <a:prstGeom prst="rect">
              <a:avLst/>
            </a:prstGeom>
            <a:noFill/>
            <a:ln w="9525">
              <a:noFill/>
              <a:miter lim="800000"/>
              <a:headEnd/>
              <a:tailEnd/>
            </a:ln>
          </p:spPr>
          <p:txBody>
            <a:bodyPr wrap="none">
              <a:spAutoFit/>
            </a:bodyPr>
            <a:lstStyle/>
            <a:p>
              <a:pPr>
                <a:lnSpc>
                  <a:spcPct val="80000"/>
                </a:lnSpc>
              </a:pPr>
              <a:r>
                <a:rPr lang="en-US" sz="1600"/>
                <a:t>Learning Rituals</a:t>
              </a:r>
            </a:p>
          </p:txBody>
        </p:sp>
        <p:sp>
          <p:nvSpPr>
            <p:cNvPr id="2106" name="Text Box 20"/>
            <p:cNvSpPr txBox="1">
              <a:spLocks noChangeArrowheads="1"/>
            </p:cNvSpPr>
            <p:nvPr/>
          </p:nvSpPr>
          <p:spPr bwMode="auto">
            <a:xfrm>
              <a:off x="415" y="202"/>
              <a:ext cx="1060" cy="242"/>
            </a:xfrm>
            <a:prstGeom prst="rect">
              <a:avLst/>
            </a:prstGeom>
            <a:noFill/>
            <a:ln w="9525">
              <a:noFill/>
              <a:miter lim="800000"/>
              <a:headEnd/>
              <a:tailEnd/>
            </a:ln>
          </p:spPr>
          <p:txBody>
            <a:bodyPr wrap="none">
              <a:spAutoFit/>
            </a:bodyPr>
            <a:lstStyle/>
            <a:p>
              <a:pPr>
                <a:lnSpc>
                  <a:spcPct val="80000"/>
                </a:lnSpc>
              </a:pPr>
              <a:r>
                <a:rPr lang="en-US"/>
                <a:t>Course Map</a:t>
              </a:r>
            </a:p>
          </p:txBody>
        </p:sp>
        <p:sp>
          <p:nvSpPr>
            <p:cNvPr id="2107" name="Text Box 21"/>
            <p:cNvSpPr txBox="1">
              <a:spLocks noChangeArrowheads="1"/>
            </p:cNvSpPr>
            <p:nvPr/>
          </p:nvSpPr>
          <p:spPr bwMode="auto">
            <a:xfrm>
              <a:off x="1629" y="205"/>
              <a:ext cx="527" cy="135"/>
            </a:xfrm>
            <a:prstGeom prst="rect">
              <a:avLst/>
            </a:prstGeom>
            <a:noFill/>
            <a:ln w="9525">
              <a:noFill/>
              <a:miter lim="800000"/>
              <a:headEnd/>
              <a:tailEnd/>
            </a:ln>
          </p:spPr>
          <p:txBody>
            <a:bodyPr wrap="none">
              <a:spAutoFit/>
            </a:bodyPr>
            <a:lstStyle/>
            <a:p>
              <a:pPr>
                <a:lnSpc>
                  <a:spcPct val="80000"/>
                </a:lnSpc>
              </a:pPr>
              <a:r>
                <a:rPr lang="en-US" sz="1000"/>
                <a:t>This Course:</a:t>
              </a:r>
            </a:p>
          </p:txBody>
        </p:sp>
        <p:sp>
          <p:nvSpPr>
            <p:cNvPr id="2108" name="Text Box 22"/>
            <p:cNvSpPr txBox="1">
              <a:spLocks noChangeArrowheads="1"/>
            </p:cNvSpPr>
            <p:nvPr/>
          </p:nvSpPr>
          <p:spPr bwMode="auto">
            <a:xfrm>
              <a:off x="2649" y="450"/>
              <a:ext cx="383" cy="135"/>
            </a:xfrm>
            <a:prstGeom prst="rect">
              <a:avLst/>
            </a:prstGeom>
            <a:noFill/>
            <a:ln w="9525">
              <a:noFill/>
              <a:miter lim="800000"/>
              <a:headEnd/>
              <a:tailEnd/>
            </a:ln>
          </p:spPr>
          <p:txBody>
            <a:bodyPr wrap="none">
              <a:spAutoFit/>
            </a:bodyPr>
            <a:lstStyle/>
            <a:p>
              <a:pPr>
                <a:lnSpc>
                  <a:spcPct val="80000"/>
                </a:lnSpc>
              </a:pPr>
              <a:r>
                <a:rPr lang="en-US" sz="1000"/>
                <a:t>includes</a:t>
              </a:r>
            </a:p>
          </p:txBody>
        </p:sp>
        <p:sp>
          <p:nvSpPr>
            <p:cNvPr id="2109" name="Rectangle 23"/>
            <p:cNvSpPr>
              <a:spLocks noChangeArrowheads="1"/>
            </p:cNvSpPr>
            <p:nvPr/>
          </p:nvSpPr>
          <p:spPr bwMode="auto">
            <a:xfrm>
              <a:off x="4325" y="587"/>
              <a:ext cx="939" cy="245"/>
            </a:xfrm>
            <a:prstGeom prst="rect">
              <a:avLst/>
            </a:prstGeom>
            <a:solidFill>
              <a:schemeClr val="bg1"/>
            </a:solidFill>
            <a:ln w="19050">
              <a:solidFill>
                <a:schemeClr val="tx1"/>
              </a:solidFill>
              <a:miter lim="800000"/>
              <a:headEnd/>
              <a:tailEnd/>
            </a:ln>
          </p:spPr>
          <p:txBody>
            <a:bodyPr wrap="none" anchor="ctr"/>
            <a:lstStyle/>
            <a:p>
              <a:endParaRPr lang="en-US"/>
            </a:p>
          </p:txBody>
        </p:sp>
        <p:sp>
          <p:nvSpPr>
            <p:cNvPr id="2110" name="Oval 24"/>
            <p:cNvSpPr>
              <a:spLocks noChangeArrowheads="1"/>
            </p:cNvSpPr>
            <p:nvPr/>
          </p:nvSpPr>
          <p:spPr bwMode="auto">
            <a:xfrm>
              <a:off x="4365" y="606"/>
              <a:ext cx="104" cy="104"/>
            </a:xfrm>
            <a:prstGeom prst="ellipse">
              <a:avLst/>
            </a:prstGeom>
            <a:noFill/>
            <a:ln w="19050">
              <a:solidFill>
                <a:schemeClr val="tx1"/>
              </a:solidFill>
              <a:round/>
              <a:headEnd/>
              <a:tailEnd/>
            </a:ln>
          </p:spPr>
          <p:txBody>
            <a:bodyPr wrap="none" anchor="ctr"/>
            <a:lstStyle/>
            <a:p>
              <a:endParaRPr lang="en-US"/>
            </a:p>
          </p:txBody>
        </p:sp>
        <p:sp>
          <p:nvSpPr>
            <p:cNvPr id="2111" name="Text Box 25"/>
            <p:cNvSpPr txBox="1">
              <a:spLocks noChangeArrowheads="1"/>
            </p:cNvSpPr>
            <p:nvPr/>
          </p:nvSpPr>
          <p:spPr bwMode="auto">
            <a:xfrm>
              <a:off x="4465" y="576"/>
              <a:ext cx="688" cy="272"/>
            </a:xfrm>
            <a:prstGeom prst="rect">
              <a:avLst/>
            </a:prstGeom>
            <a:noFill/>
            <a:ln w="19050">
              <a:noFill/>
              <a:miter lim="800000"/>
              <a:headEnd/>
              <a:tailEnd/>
            </a:ln>
          </p:spPr>
          <p:txBody>
            <a:bodyPr wrap="none">
              <a:spAutoFit/>
            </a:bodyPr>
            <a:lstStyle/>
            <a:p>
              <a:pPr algn="ctr">
                <a:lnSpc>
                  <a:spcPct val="80000"/>
                </a:lnSpc>
              </a:pPr>
              <a:r>
                <a:rPr lang="en-US" sz="1400"/>
                <a:t>Performance</a:t>
              </a:r>
            </a:p>
            <a:p>
              <a:pPr algn="ctr">
                <a:lnSpc>
                  <a:spcPct val="80000"/>
                </a:lnSpc>
              </a:pPr>
              <a:r>
                <a:rPr lang="en-US" sz="1400"/>
                <a:t>Options</a:t>
              </a:r>
            </a:p>
          </p:txBody>
        </p:sp>
        <p:sp>
          <p:nvSpPr>
            <p:cNvPr id="2112" name="Rectangle 26"/>
            <p:cNvSpPr>
              <a:spLocks noChangeArrowheads="1"/>
            </p:cNvSpPr>
            <p:nvPr/>
          </p:nvSpPr>
          <p:spPr bwMode="auto">
            <a:xfrm>
              <a:off x="4245" y="181"/>
              <a:ext cx="1104" cy="283"/>
            </a:xfrm>
            <a:prstGeom prst="rect">
              <a:avLst/>
            </a:prstGeom>
            <a:noFill/>
            <a:ln w="38100">
              <a:solidFill>
                <a:schemeClr val="tx1"/>
              </a:solidFill>
              <a:miter lim="800000"/>
              <a:headEnd/>
              <a:tailEnd/>
            </a:ln>
          </p:spPr>
          <p:txBody>
            <a:bodyPr wrap="none" anchor="ctr"/>
            <a:lstStyle/>
            <a:p>
              <a:endParaRPr lang="en-US"/>
            </a:p>
          </p:txBody>
        </p:sp>
        <p:sp>
          <p:nvSpPr>
            <p:cNvPr id="2113" name="Text Box 27"/>
            <p:cNvSpPr txBox="1">
              <a:spLocks noChangeArrowheads="1"/>
            </p:cNvSpPr>
            <p:nvPr/>
          </p:nvSpPr>
          <p:spPr bwMode="auto">
            <a:xfrm>
              <a:off x="4246" y="206"/>
              <a:ext cx="382" cy="135"/>
            </a:xfrm>
            <a:prstGeom prst="rect">
              <a:avLst/>
            </a:prstGeom>
            <a:noFill/>
            <a:ln w="9525">
              <a:noFill/>
              <a:miter lim="800000"/>
              <a:headEnd/>
              <a:tailEnd/>
            </a:ln>
          </p:spPr>
          <p:txBody>
            <a:bodyPr wrap="none">
              <a:spAutoFit/>
            </a:bodyPr>
            <a:lstStyle/>
            <a:p>
              <a:pPr>
                <a:lnSpc>
                  <a:spcPct val="80000"/>
                </a:lnSpc>
              </a:pPr>
              <a:r>
                <a:rPr lang="en-US" sz="1000"/>
                <a:t>Student:</a:t>
              </a:r>
            </a:p>
          </p:txBody>
        </p:sp>
        <p:sp>
          <p:nvSpPr>
            <p:cNvPr id="2114" name="AutoShape 28"/>
            <p:cNvSpPr>
              <a:spLocks noChangeArrowheads="1"/>
            </p:cNvSpPr>
            <p:nvPr/>
          </p:nvSpPr>
          <p:spPr bwMode="auto">
            <a:xfrm rot="5400000" flipH="1">
              <a:off x="1491" y="779"/>
              <a:ext cx="144" cy="125"/>
            </a:xfrm>
            <a:prstGeom prst="triangle">
              <a:avLst>
                <a:gd name="adj" fmla="val 50000"/>
              </a:avLst>
            </a:prstGeom>
            <a:solidFill>
              <a:schemeClr val="tx1"/>
            </a:solidFill>
            <a:ln w="9525">
              <a:noFill/>
              <a:miter lim="800000"/>
              <a:headEnd/>
              <a:tailEnd/>
            </a:ln>
          </p:spPr>
          <p:txBody>
            <a:bodyPr wrap="none" anchor="ctr"/>
            <a:lstStyle/>
            <a:p>
              <a:endParaRPr lang="en-US"/>
            </a:p>
          </p:txBody>
        </p:sp>
        <p:sp>
          <p:nvSpPr>
            <p:cNvPr id="2115" name="AutoShape 29"/>
            <p:cNvSpPr>
              <a:spLocks noChangeArrowheads="1"/>
            </p:cNvSpPr>
            <p:nvPr/>
          </p:nvSpPr>
          <p:spPr bwMode="auto">
            <a:xfrm rot="5400000" flipH="1">
              <a:off x="1491" y="1030"/>
              <a:ext cx="144" cy="125"/>
            </a:xfrm>
            <a:prstGeom prst="triangle">
              <a:avLst>
                <a:gd name="adj" fmla="val 50000"/>
              </a:avLst>
            </a:prstGeom>
            <a:solidFill>
              <a:schemeClr val="tx1"/>
            </a:solidFill>
            <a:ln w="9525">
              <a:noFill/>
              <a:miter lim="800000"/>
              <a:headEnd/>
              <a:tailEnd/>
            </a:ln>
          </p:spPr>
          <p:txBody>
            <a:bodyPr wrap="none" anchor="ctr"/>
            <a:lstStyle/>
            <a:p>
              <a:endParaRPr lang="en-US"/>
            </a:p>
          </p:txBody>
        </p:sp>
        <p:sp>
          <p:nvSpPr>
            <p:cNvPr id="2116" name="AutoShape 30"/>
            <p:cNvSpPr>
              <a:spLocks noChangeArrowheads="1"/>
            </p:cNvSpPr>
            <p:nvPr/>
          </p:nvSpPr>
          <p:spPr bwMode="auto">
            <a:xfrm rot="5400000" flipH="1">
              <a:off x="1491" y="1286"/>
              <a:ext cx="144" cy="125"/>
            </a:xfrm>
            <a:prstGeom prst="triangle">
              <a:avLst>
                <a:gd name="adj" fmla="val 50000"/>
              </a:avLst>
            </a:prstGeom>
            <a:solidFill>
              <a:schemeClr val="tx1"/>
            </a:solidFill>
            <a:ln w="9525">
              <a:noFill/>
              <a:miter lim="800000"/>
              <a:headEnd/>
              <a:tailEnd/>
            </a:ln>
          </p:spPr>
          <p:txBody>
            <a:bodyPr wrap="none" anchor="ctr"/>
            <a:lstStyle/>
            <a:p>
              <a:endParaRPr lang="en-US"/>
            </a:p>
          </p:txBody>
        </p:sp>
        <p:sp>
          <p:nvSpPr>
            <p:cNvPr id="2117" name="Rectangle 31"/>
            <p:cNvSpPr>
              <a:spLocks noChangeArrowheads="1"/>
            </p:cNvSpPr>
            <p:nvPr/>
          </p:nvSpPr>
          <p:spPr bwMode="auto">
            <a:xfrm>
              <a:off x="2298" y="1680"/>
              <a:ext cx="1216" cy="160"/>
            </a:xfrm>
            <a:prstGeom prst="rect">
              <a:avLst/>
            </a:prstGeom>
            <a:solidFill>
              <a:schemeClr val="bg1"/>
            </a:solidFill>
            <a:ln w="19050">
              <a:solidFill>
                <a:schemeClr val="tx1"/>
              </a:solidFill>
              <a:miter lim="800000"/>
              <a:headEnd/>
              <a:tailEnd/>
            </a:ln>
          </p:spPr>
          <p:txBody>
            <a:bodyPr wrap="none" anchor="ctr"/>
            <a:lstStyle/>
            <a:p>
              <a:endParaRPr lang="en-US"/>
            </a:p>
          </p:txBody>
        </p:sp>
        <p:sp>
          <p:nvSpPr>
            <p:cNvPr id="2118" name="Oval 32"/>
            <p:cNvSpPr>
              <a:spLocks noChangeArrowheads="1"/>
            </p:cNvSpPr>
            <p:nvPr/>
          </p:nvSpPr>
          <p:spPr bwMode="auto">
            <a:xfrm>
              <a:off x="2368" y="1704"/>
              <a:ext cx="104" cy="104"/>
            </a:xfrm>
            <a:prstGeom prst="ellipse">
              <a:avLst/>
            </a:prstGeom>
            <a:noFill/>
            <a:ln w="19050">
              <a:solidFill>
                <a:schemeClr val="tx1"/>
              </a:solidFill>
              <a:round/>
              <a:headEnd/>
              <a:tailEnd/>
            </a:ln>
          </p:spPr>
          <p:txBody>
            <a:bodyPr wrap="none" anchor="ctr"/>
            <a:lstStyle/>
            <a:p>
              <a:endParaRPr lang="en-US"/>
            </a:p>
          </p:txBody>
        </p:sp>
        <p:sp>
          <p:nvSpPr>
            <p:cNvPr id="2119" name="Text Box 33"/>
            <p:cNvSpPr txBox="1">
              <a:spLocks noChangeArrowheads="1"/>
            </p:cNvSpPr>
            <p:nvPr/>
          </p:nvSpPr>
          <p:spPr bwMode="auto">
            <a:xfrm>
              <a:off x="2481" y="1689"/>
              <a:ext cx="898" cy="165"/>
            </a:xfrm>
            <a:prstGeom prst="rect">
              <a:avLst/>
            </a:prstGeom>
            <a:noFill/>
            <a:ln w="9525">
              <a:noFill/>
              <a:miter lim="800000"/>
              <a:headEnd/>
              <a:tailEnd/>
            </a:ln>
          </p:spPr>
          <p:txBody>
            <a:bodyPr wrap="none">
              <a:spAutoFit/>
            </a:bodyPr>
            <a:lstStyle/>
            <a:p>
              <a:pPr algn="ctr">
                <a:lnSpc>
                  <a:spcPct val="80000"/>
                </a:lnSpc>
              </a:pPr>
              <a:r>
                <a:rPr lang="en-US" sz="1400"/>
                <a:t>Critical Concepts</a:t>
              </a:r>
            </a:p>
          </p:txBody>
        </p:sp>
        <p:sp>
          <p:nvSpPr>
            <p:cNvPr id="2120" name="AutoShape 34"/>
            <p:cNvSpPr>
              <a:spLocks noChangeArrowheads="1"/>
            </p:cNvSpPr>
            <p:nvPr/>
          </p:nvSpPr>
          <p:spPr bwMode="auto">
            <a:xfrm>
              <a:off x="2314" y="2600"/>
              <a:ext cx="1126" cy="278"/>
            </a:xfrm>
            <a:prstGeom prst="roundRect">
              <a:avLst>
                <a:gd name="adj" fmla="val 50000"/>
              </a:avLst>
            </a:prstGeom>
            <a:solidFill>
              <a:schemeClr val="bg1"/>
            </a:solidFill>
            <a:ln w="28575">
              <a:solidFill>
                <a:schemeClr val="tx1"/>
              </a:solidFill>
              <a:round/>
              <a:headEnd/>
              <a:tailEnd/>
            </a:ln>
          </p:spPr>
          <p:txBody>
            <a:bodyPr wrap="none" anchor="ctr"/>
            <a:lstStyle/>
            <a:p>
              <a:pPr algn="ctr"/>
              <a:endParaRPr lang="en-US"/>
            </a:p>
          </p:txBody>
        </p:sp>
        <p:sp>
          <p:nvSpPr>
            <p:cNvPr id="2121" name="Oval 35"/>
            <p:cNvSpPr>
              <a:spLocks noChangeArrowheads="1"/>
            </p:cNvSpPr>
            <p:nvPr/>
          </p:nvSpPr>
          <p:spPr bwMode="auto">
            <a:xfrm>
              <a:off x="2443" y="2648"/>
              <a:ext cx="104" cy="104"/>
            </a:xfrm>
            <a:prstGeom prst="ellipse">
              <a:avLst/>
            </a:prstGeom>
            <a:noFill/>
            <a:ln w="19050">
              <a:solidFill>
                <a:schemeClr val="tx1"/>
              </a:solidFill>
              <a:round/>
              <a:headEnd/>
              <a:tailEnd/>
            </a:ln>
          </p:spPr>
          <p:txBody>
            <a:bodyPr wrap="none" anchor="ctr"/>
            <a:lstStyle/>
            <a:p>
              <a:endParaRPr lang="en-US"/>
            </a:p>
          </p:txBody>
        </p:sp>
        <p:sp>
          <p:nvSpPr>
            <p:cNvPr id="2122" name="Text Box 36"/>
            <p:cNvSpPr txBox="1">
              <a:spLocks noChangeArrowheads="1"/>
            </p:cNvSpPr>
            <p:nvPr/>
          </p:nvSpPr>
          <p:spPr bwMode="auto">
            <a:xfrm>
              <a:off x="2544" y="2635"/>
              <a:ext cx="753" cy="273"/>
            </a:xfrm>
            <a:prstGeom prst="rect">
              <a:avLst/>
            </a:prstGeom>
            <a:noFill/>
            <a:ln w="9525">
              <a:noFill/>
              <a:miter lim="800000"/>
              <a:headEnd/>
              <a:tailEnd/>
            </a:ln>
          </p:spPr>
          <p:txBody>
            <a:bodyPr wrap="none">
              <a:spAutoFit/>
            </a:bodyPr>
            <a:lstStyle/>
            <a:p>
              <a:pPr algn="ctr">
                <a:lnSpc>
                  <a:spcPct val="80000"/>
                </a:lnSpc>
              </a:pPr>
              <a:r>
                <a:rPr lang="en-US" sz="1200"/>
                <a:t>Learned in these</a:t>
              </a:r>
              <a:endParaRPr lang="en-US" sz="1400"/>
            </a:p>
            <a:p>
              <a:pPr algn="ctr">
                <a:lnSpc>
                  <a:spcPct val="80000"/>
                </a:lnSpc>
              </a:pPr>
              <a:r>
                <a:rPr lang="en-US" sz="1600"/>
                <a:t>Units</a:t>
              </a:r>
            </a:p>
          </p:txBody>
        </p:sp>
        <p:sp>
          <p:nvSpPr>
            <p:cNvPr id="2123" name="Line 37"/>
            <p:cNvSpPr>
              <a:spLocks noChangeShapeType="1"/>
            </p:cNvSpPr>
            <p:nvPr/>
          </p:nvSpPr>
          <p:spPr bwMode="auto">
            <a:xfrm>
              <a:off x="3024" y="520"/>
              <a:ext cx="1824" cy="0"/>
            </a:xfrm>
            <a:prstGeom prst="line">
              <a:avLst/>
            </a:prstGeom>
            <a:noFill/>
            <a:ln w="12700">
              <a:solidFill>
                <a:schemeClr val="tx1"/>
              </a:solidFill>
              <a:round/>
              <a:headEnd/>
              <a:tailEnd/>
            </a:ln>
          </p:spPr>
          <p:txBody>
            <a:bodyPr wrap="none" anchor="ctr"/>
            <a:lstStyle/>
            <a:p>
              <a:endParaRPr lang="en-US"/>
            </a:p>
          </p:txBody>
        </p:sp>
        <p:sp>
          <p:nvSpPr>
            <p:cNvPr id="2124" name="Line 38"/>
            <p:cNvSpPr>
              <a:spLocks noChangeShapeType="1"/>
            </p:cNvSpPr>
            <p:nvPr/>
          </p:nvSpPr>
          <p:spPr bwMode="auto">
            <a:xfrm>
              <a:off x="912" y="520"/>
              <a:ext cx="1768" cy="0"/>
            </a:xfrm>
            <a:prstGeom prst="line">
              <a:avLst/>
            </a:prstGeom>
            <a:noFill/>
            <a:ln w="12700">
              <a:solidFill>
                <a:schemeClr val="tx1"/>
              </a:solidFill>
              <a:round/>
              <a:headEnd/>
              <a:tailEnd/>
            </a:ln>
          </p:spPr>
          <p:txBody>
            <a:bodyPr wrap="none" anchor="ctr"/>
            <a:lstStyle/>
            <a:p>
              <a:endParaRPr lang="en-US"/>
            </a:p>
          </p:txBody>
        </p:sp>
      </p:grpSp>
      <p:sp>
        <p:nvSpPr>
          <p:cNvPr id="2051" name="Text Box 40"/>
          <p:cNvSpPr txBox="1">
            <a:spLocks noChangeArrowheads="1"/>
          </p:cNvSpPr>
          <p:nvPr/>
        </p:nvSpPr>
        <p:spPr bwMode="auto">
          <a:xfrm>
            <a:off x="838200" y="1371600"/>
            <a:ext cx="1371600" cy="1335750"/>
          </a:xfrm>
          <a:prstGeom prst="rect">
            <a:avLst/>
          </a:prstGeom>
          <a:noFill/>
          <a:ln w="9525">
            <a:noFill/>
            <a:miter lim="800000"/>
            <a:headEnd/>
            <a:tailEnd/>
          </a:ln>
        </p:spPr>
        <p:txBody>
          <a:bodyPr>
            <a:spAutoFit/>
          </a:bodyPr>
          <a:lstStyle/>
          <a:p>
            <a:pPr algn="ctr">
              <a:lnSpc>
                <a:spcPct val="80000"/>
              </a:lnSpc>
              <a:spcBef>
                <a:spcPct val="50000"/>
              </a:spcBef>
            </a:pPr>
            <a:r>
              <a:rPr lang="en-US" sz="800" dirty="0" smtClean="0"/>
              <a:t>Pride</a:t>
            </a:r>
          </a:p>
          <a:p>
            <a:pPr algn="ctr">
              <a:lnSpc>
                <a:spcPct val="80000"/>
              </a:lnSpc>
              <a:spcBef>
                <a:spcPct val="50000"/>
              </a:spcBef>
            </a:pPr>
            <a:r>
              <a:rPr lang="en-US" sz="800" dirty="0" smtClean="0"/>
              <a:t>Respect</a:t>
            </a:r>
          </a:p>
          <a:p>
            <a:pPr algn="ctr">
              <a:lnSpc>
                <a:spcPct val="80000"/>
              </a:lnSpc>
              <a:spcBef>
                <a:spcPct val="50000"/>
              </a:spcBef>
            </a:pPr>
            <a:r>
              <a:rPr lang="en-US" sz="800" dirty="0" smtClean="0"/>
              <a:t>Responsibility</a:t>
            </a:r>
          </a:p>
          <a:p>
            <a:pPr algn="ctr">
              <a:lnSpc>
                <a:spcPct val="80000"/>
              </a:lnSpc>
              <a:spcBef>
                <a:spcPct val="50000"/>
              </a:spcBef>
            </a:pPr>
            <a:r>
              <a:rPr lang="en-US" sz="800" dirty="0" smtClean="0"/>
              <a:t>Caring</a:t>
            </a:r>
          </a:p>
          <a:p>
            <a:pPr algn="ctr">
              <a:lnSpc>
                <a:spcPct val="80000"/>
              </a:lnSpc>
              <a:spcBef>
                <a:spcPct val="50000"/>
              </a:spcBef>
            </a:pPr>
            <a:r>
              <a:rPr lang="en-US" sz="800" dirty="0" smtClean="0"/>
              <a:t>Citizenship</a:t>
            </a:r>
          </a:p>
          <a:p>
            <a:pPr algn="ctr">
              <a:lnSpc>
                <a:spcPct val="80000"/>
              </a:lnSpc>
              <a:spcBef>
                <a:spcPct val="50000"/>
              </a:spcBef>
            </a:pPr>
            <a:r>
              <a:rPr lang="en-US" sz="800" dirty="0" smtClean="0"/>
              <a:t>Fairness</a:t>
            </a:r>
          </a:p>
          <a:p>
            <a:pPr algn="ctr">
              <a:lnSpc>
                <a:spcPct val="80000"/>
              </a:lnSpc>
              <a:spcBef>
                <a:spcPct val="50000"/>
              </a:spcBef>
            </a:pPr>
            <a:r>
              <a:rPr lang="en-US" sz="800" dirty="0" smtClean="0"/>
              <a:t>Trustworthiness</a:t>
            </a:r>
          </a:p>
          <a:p>
            <a:pPr>
              <a:spcBef>
                <a:spcPct val="50000"/>
              </a:spcBef>
            </a:pPr>
            <a:endParaRPr lang="en-US" sz="800" dirty="0"/>
          </a:p>
        </p:txBody>
      </p:sp>
      <p:sp>
        <p:nvSpPr>
          <p:cNvPr id="2052" name="Text Box 42"/>
          <p:cNvSpPr txBox="1">
            <a:spLocks noChangeArrowheads="1"/>
          </p:cNvSpPr>
          <p:nvPr/>
        </p:nvSpPr>
        <p:spPr bwMode="auto">
          <a:xfrm>
            <a:off x="3048000" y="3124200"/>
            <a:ext cx="3505200" cy="1398588"/>
          </a:xfrm>
          <a:prstGeom prst="rect">
            <a:avLst/>
          </a:prstGeom>
          <a:noFill/>
          <a:ln w="9525">
            <a:noFill/>
            <a:miter lim="800000"/>
            <a:headEnd/>
            <a:tailEnd/>
          </a:ln>
        </p:spPr>
        <p:txBody>
          <a:bodyPr>
            <a:spAutoFit/>
          </a:bodyPr>
          <a:lstStyle/>
          <a:p>
            <a:pPr marL="457200" indent="-457200">
              <a:lnSpc>
                <a:spcPct val="40000"/>
              </a:lnSpc>
              <a:spcBef>
                <a:spcPct val="50000"/>
              </a:spcBef>
            </a:pPr>
            <a:r>
              <a:rPr lang="en-US" sz="1000" dirty="0"/>
              <a:t>Floriculture                                   Flower	    </a:t>
            </a:r>
          </a:p>
          <a:p>
            <a:pPr marL="457200" indent="-457200">
              <a:lnSpc>
                <a:spcPct val="40000"/>
              </a:lnSpc>
              <a:spcBef>
                <a:spcPct val="50000"/>
              </a:spcBef>
            </a:pPr>
            <a:r>
              <a:rPr lang="en-US" sz="1000" dirty="0"/>
              <a:t>Career                                           Design </a:t>
            </a:r>
          </a:p>
          <a:p>
            <a:pPr marL="457200" indent="-457200">
              <a:lnSpc>
                <a:spcPct val="40000"/>
              </a:lnSpc>
              <a:spcBef>
                <a:spcPct val="50000"/>
              </a:spcBef>
            </a:pPr>
            <a:r>
              <a:rPr lang="en-US" sz="1000" dirty="0"/>
              <a:t>Growing Media                             Portfolio</a:t>
            </a:r>
          </a:p>
          <a:p>
            <a:pPr marL="457200" indent="-457200">
              <a:lnSpc>
                <a:spcPct val="40000"/>
              </a:lnSpc>
              <a:spcBef>
                <a:spcPct val="50000"/>
              </a:spcBef>
            </a:pPr>
            <a:r>
              <a:rPr lang="en-US" sz="1000" dirty="0"/>
              <a:t>Line                                               Industry  </a:t>
            </a:r>
          </a:p>
          <a:p>
            <a:pPr marL="457200" indent="-457200">
              <a:lnSpc>
                <a:spcPct val="40000"/>
              </a:lnSpc>
              <a:spcBef>
                <a:spcPct val="50000"/>
              </a:spcBef>
            </a:pPr>
            <a:r>
              <a:rPr lang="en-US" sz="1000" dirty="0"/>
              <a:t>Form                                              Business Model</a:t>
            </a:r>
          </a:p>
          <a:p>
            <a:pPr marL="457200" indent="-457200">
              <a:lnSpc>
                <a:spcPct val="40000"/>
              </a:lnSpc>
              <a:spcBef>
                <a:spcPct val="50000"/>
              </a:spcBef>
            </a:pPr>
            <a:r>
              <a:rPr lang="en-US" sz="1000" dirty="0"/>
              <a:t>Color                                              Safety</a:t>
            </a:r>
          </a:p>
          <a:p>
            <a:pPr marL="457200" indent="-457200">
              <a:lnSpc>
                <a:spcPct val="40000"/>
              </a:lnSpc>
              <a:spcBef>
                <a:spcPct val="50000"/>
              </a:spcBef>
            </a:pPr>
            <a:r>
              <a:rPr lang="en-US" sz="1000" dirty="0"/>
              <a:t>Texture                                           Horticulture</a:t>
            </a:r>
          </a:p>
          <a:p>
            <a:pPr marL="457200" indent="-457200">
              <a:lnSpc>
                <a:spcPct val="40000"/>
              </a:lnSpc>
              <a:spcBef>
                <a:spcPct val="50000"/>
              </a:spcBef>
            </a:pPr>
            <a:r>
              <a:rPr lang="en-US" sz="1000" dirty="0"/>
              <a:t>	    </a:t>
            </a:r>
          </a:p>
          <a:p>
            <a:pPr marL="457200" indent="-457200">
              <a:lnSpc>
                <a:spcPct val="35000"/>
              </a:lnSpc>
              <a:spcBef>
                <a:spcPct val="50000"/>
              </a:spcBef>
            </a:pPr>
            <a:r>
              <a:rPr lang="en-US" sz="1000" dirty="0"/>
              <a:t>	</a:t>
            </a:r>
          </a:p>
          <a:p>
            <a:pPr marL="457200" indent="-457200">
              <a:lnSpc>
                <a:spcPct val="35000"/>
              </a:lnSpc>
              <a:spcBef>
                <a:spcPct val="50000"/>
              </a:spcBef>
            </a:pPr>
            <a:r>
              <a:rPr lang="en-US" sz="1100" dirty="0"/>
              <a:t>	</a:t>
            </a:r>
          </a:p>
        </p:txBody>
      </p:sp>
      <p:sp>
        <p:nvSpPr>
          <p:cNvPr id="2053" name="Oval 43"/>
          <p:cNvSpPr>
            <a:spLocks noChangeArrowheads="1"/>
          </p:cNvSpPr>
          <p:nvPr/>
        </p:nvSpPr>
        <p:spPr bwMode="auto">
          <a:xfrm>
            <a:off x="457200" y="4724400"/>
            <a:ext cx="1600200" cy="762000"/>
          </a:xfrm>
          <a:prstGeom prst="ellipse">
            <a:avLst/>
          </a:prstGeom>
          <a:noFill/>
          <a:ln w="9525">
            <a:solidFill>
              <a:schemeClr val="tx1"/>
            </a:solidFill>
            <a:round/>
            <a:headEnd/>
            <a:tailEnd/>
          </a:ln>
        </p:spPr>
        <p:txBody>
          <a:bodyPr wrap="none" anchor="ctr"/>
          <a:lstStyle/>
          <a:p>
            <a:endParaRPr lang="en-US"/>
          </a:p>
        </p:txBody>
      </p:sp>
      <p:sp>
        <p:nvSpPr>
          <p:cNvPr id="2054" name="Oval 44"/>
          <p:cNvSpPr>
            <a:spLocks noChangeArrowheads="1"/>
          </p:cNvSpPr>
          <p:nvPr/>
        </p:nvSpPr>
        <p:spPr bwMode="auto">
          <a:xfrm>
            <a:off x="7010400" y="4267200"/>
            <a:ext cx="1600200" cy="762000"/>
          </a:xfrm>
          <a:prstGeom prst="ellipse">
            <a:avLst/>
          </a:prstGeom>
          <a:noFill/>
          <a:ln w="9525">
            <a:solidFill>
              <a:schemeClr val="tx1"/>
            </a:solidFill>
            <a:round/>
            <a:headEnd/>
            <a:tailEnd/>
          </a:ln>
        </p:spPr>
        <p:txBody>
          <a:bodyPr wrap="none" anchor="ctr"/>
          <a:lstStyle/>
          <a:p>
            <a:endParaRPr lang="en-US"/>
          </a:p>
        </p:txBody>
      </p:sp>
      <p:sp>
        <p:nvSpPr>
          <p:cNvPr id="2055" name="Oval 46"/>
          <p:cNvSpPr>
            <a:spLocks noChangeArrowheads="1"/>
          </p:cNvSpPr>
          <p:nvPr/>
        </p:nvSpPr>
        <p:spPr bwMode="auto">
          <a:xfrm>
            <a:off x="838200" y="5791200"/>
            <a:ext cx="1600200" cy="762000"/>
          </a:xfrm>
          <a:prstGeom prst="ellipse">
            <a:avLst/>
          </a:prstGeom>
          <a:noFill/>
          <a:ln w="9525">
            <a:solidFill>
              <a:schemeClr val="tx1"/>
            </a:solidFill>
            <a:round/>
            <a:headEnd/>
            <a:tailEnd/>
          </a:ln>
        </p:spPr>
        <p:txBody>
          <a:bodyPr wrap="none" anchor="ctr"/>
          <a:lstStyle/>
          <a:p>
            <a:endParaRPr lang="en-US"/>
          </a:p>
        </p:txBody>
      </p:sp>
      <p:sp>
        <p:nvSpPr>
          <p:cNvPr id="2056" name="Oval 48"/>
          <p:cNvSpPr>
            <a:spLocks noChangeArrowheads="1"/>
          </p:cNvSpPr>
          <p:nvPr/>
        </p:nvSpPr>
        <p:spPr bwMode="auto">
          <a:xfrm>
            <a:off x="381000" y="3810000"/>
            <a:ext cx="1600200" cy="762000"/>
          </a:xfrm>
          <a:prstGeom prst="ellipse">
            <a:avLst/>
          </a:prstGeom>
          <a:noFill/>
          <a:ln w="9525">
            <a:solidFill>
              <a:schemeClr val="tx1"/>
            </a:solidFill>
            <a:round/>
            <a:headEnd/>
            <a:tailEnd/>
          </a:ln>
        </p:spPr>
        <p:txBody>
          <a:bodyPr wrap="none" anchor="ctr"/>
          <a:lstStyle/>
          <a:p>
            <a:endParaRPr lang="en-US"/>
          </a:p>
        </p:txBody>
      </p:sp>
      <p:sp>
        <p:nvSpPr>
          <p:cNvPr id="2057" name="Oval 49"/>
          <p:cNvSpPr>
            <a:spLocks noChangeArrowheads="1"/>
          </p:cNvSpPr>
          <p:nvPr/>
        </p:nvSpPr>
        <p:spPr bwMode="auto">
          <a:xfrm>
            <a:off x="4495800" y="5867400"/>
            <a:ext cx="1600200" cy="762000"/>
          </a:xfrm>
          <a:prstGeom prst="ellipse">
            <a:avLst/>
          </a:prstGeom>
          <a:noFill/>
          <a:ln w="9525">
            <a:solidFill>
              <a:schemeClr val="tx1"/>
            </a:solidFill>
            <a:round/>
            <a:headEnd/>
            <a:tailEnd/>
          </a:ln>
        </p:spPr>
        <p:txBody>
          <a:bodyPr wrap="none" anchor="ctr"/>
          <a:lstStyle/>
          <a:p>
            <a:endParaRPr lang="en-US"/>
          </a:p>
        </p:txBody>
      </p:sp>
      <p:sp>
        <p:nvSpPr>
          <p:cNvPr id="2058" name="Oval 50"/>
          <p:cNvSpPr>
            <a:spLocks noChangeArrowheads="1"/>
          </p:cNvSpPr>
          <p:nvPr/>
        </p:nvSpPr>
        <p:spPr bwMode="auto">
          <a:xfrm>
            <a:off x="2667000" y="5867400"/>
            <a:ext cx="1600200" cy="762000"/>
          </a:xfrm>
          <a:prstGeom prst="ellipse">
            <a:avLst/>
          </a:prstGeom>
          <a:noFill/>
          <a:ln w="9525">
            <a:solidFill>
              <a:schemeClr val="tx1"/>
            </a:solidFill>
            <a:round/>
            <a:headEnd/>
            <a:tailEnd/>
          </a:ln>
        </p:spPr>
        <p:txBody>
          <a:bodyPr wrap="none" anchor="ctr"/>
          <a:lstStyle/>
          <a:p>
            <a:endParaRPr lang="en-US"/>
          </a:p>
        </p:txBody>
      </p:sp>
      <p:sp>
        <p:nvSpPr>
          <p:cNvPr id="2059" name="Oval 51"/>
          <p:cNvSpPr>
            <a:spLocks noChangeArrowheads="1"/>
          </p:cNvSpPr>
          <p:nvPr/>
        </p:nvSpPr>
        <p:spPr bwMode="auto">
          <a:xfrm>
            <a:off x="6172200" y="5943600"/>
            <a:ext cx="1600200" cy="762000"/>
          </a:xfrm>
          <a:prstGeom prst="ellipse">
            <a:avLst/>
          </a:prstGeom>
          <a:noFill/>
          <a:ln w="9525">
            <a:solidFill>
              <a:schemeClr val="tx1"/>
            </a:solidFill>
            <a:round/>
            <a:headEnd/>
            <a:tailEnd/>
          </a:ln>
        </p:spPr>
        <p:txBody>
          <a:bodyPr wrap="none" anchor="ctr"/>
          <a:lstStyle/>
          <a:p>
            <a:endParaRPr lang="en-US"/>
          </a:p>
        </p:txBody>
      </p:sp>
      <p:sp>
        <p:nvSpPr>
          <p:cNvPr id="2060" name="Oval 52"/>
          <p:cNvSpPr>
            <a:spLocks noChangeArrowheads="1"/>
          </p:cNvSpPr>
          <p:nvPr/>
        </p:nvSpPr>
        <p:spPr bwMode="auto">
          <a:xfrm>
            <a:off x="7162800" y="5105400"/>
            <a:ext cx="1600200" cy="762000"/>
          </a:xfrm>
          <a:prstGeom prst="ellipse">
            <a:avLst/>
          </a:prstGeom>
          <a:noFill/>
          <a:ln w="9525">
            <a:solidFill>
              <a:schemeClr val="tx1"/>
            </a:solidFill>
            <a:round/>
            <a:headEnd/>
            <a:tailEnd/>
          </a:ln>
        </p:spPr>
        <p:txBody>
          <a:bodyPr wrap="none" anchor="ctr"/>
          <a:lstStyle/>
          <a:p>
            <a:endParaRPr lang="en-US"/>
          </a:p>
        </p:txBody>
      </p:sp>
      <p:sp>
        <p:nvSpPr>
          <p:cNvPr id="2061" name="Text Box 55"/>
          <p:cNvSpPr txBox="1">
            <a:spLocks noChangeArrowheads="1"/>
          </p:cNvSpPr>
          <p:nvPr/>
        </p:nvSpPr>
        <p:spPr bwMode="auto">
          <a:xfrm>
            <a:off x="2819400" y="1371600"/>
            <a:ext cx="3581400" cy="1400175"/>
          </a:xfrm>
          <a:prstGeom prst="rect">
            <a:avLst/>
          </a:prstGeom>
          <a:noFill/>
          <a:ln w="9525">
            <a:noFill/>
            <a:miter lim="800000"/>
            <a:headEnd/>
            <a:tailEnd/>
          </a:ln>
        </p:spPr>
        <p:txBody>
          <a:bodyPr>
            <a:spAutoFit/>
          </a:bodyPr>
          <a:lstStyle/>
          <a:p>
            <a:pPr>
              <a:spcBef>
                <a:spcPct val="50000"/>
              </a:spcBef>
            </a:pPr>
            <a:r>
              <a:rPr lang="en-US" sz="1000"/>
              <a:t>Folder Checks 		Class Problem Solving</a:t>
            </a:r>
          </a:p>
          <a:p>
            <a:pPr>
              <a:spcBef>
                <a:spcPct val="50000"/>
              </a:spcBef>
            </a:pPr>
            <a:r>
              <a:rPr lang="en-US" sz="1000"/>
              <a:t>Detailed Exam Reviews	Question Review Sessions</a:t>
            </a:r>
          </a:p>
          <a:p>
            <a:pPr>
              <a:spcBef>
                <a:spcPct val="50000"/>
              </a:spcBef>
            </a:pPr>
            <a:r>
              <a:rPr lang="en-US" sz="1000"/>
              <a:t>Course Progress Graph	Greenhouse Safety</a:t>
            </a:r>
          </a:p>
          <a:p>
            <a:pPr>
              <a:spcBef>
                <a:spcPct val="50000"/>
              </a:spcBef>
            </a:pPr>
            <a:r>
              <a:rPr lang="en-US" sz="1000"/>
              <a:t>Oral Reports		Tool Safety</a:t>
            </a:r>
          </a:p>
          <a:p>
            <a:pPr>
              <a:spcBef>
                <a:spcPct val="50000"/>
              </a:spcBef>
            </a:pPr>
            <a:r>
              <a:rPr lang="en-US" sz="1000"/>
              <a:t>Team/Group Activities                      Lab Activities</a:t>
            </a:r>
          </a:p>
          <a:p>
            <a:pPr>
              <a:spcBef>
                <a:spcPct val="50000"/>
              </a:spcBef>
            </a:pPr>
            <a:endParaRPr lang="en-US" sz="1000"/>
          </a:p>
        </p:txBody>
      </p:sp>
      <p:sp>
        <p:nvSpPr>
          <p:cNvPr id="2062" name="Text Box 56"/>
          <p:cNvSpPr txBox="1">
            <a:spLocks noChangeArrowheads="1"/>
          </p:cNvSpPr>
          <p:nvPr/>
        </p:nvSpPr>
        <p:spPr bwMode="auto">
          <a:xfrm>
            <a:off x="7010400" y="1295400"/>
            <a:ext cx="1600200" cy="477054"/>
          </a:xfrm>
          <a:prstGeom prst="rect">
            <a:avLst/>
          </a:prstGeom>
          <a:noFill/>
          <a:ln w="9525">
            <a:noFill/>
            <a:miter lim="800000"/>
            <a:headEnd/>
            <a:tailEnd/>
          </a:ln>
        </p:spPr>
        <p:txBody>
          <a:bodyPr>
            <a:spAutoFit/>
          </a:bodyPr>
          <a:lstStyle/>
          <a:p>
            <a:pPr>
              <a:spcBef>
                <a:spcPct val="50000"/>
              </a:spcBef>
            </a:pPr>
            <a:r>
              <a:rPr lang="en-US" sz="1000" dirty="0"/>
              <a:t>Exam </a:t>
            </a:r>
            <a:r>
              <a:rPr lang="en-US" sz="1000" dirty="0" smtClean="0"/>
              <a:t>Corrections</a:t>
            </a:r>
            <a:endParaRPr lang="en-US" sz="1000" dirty="0"/>
          </a:p>
          <a:p>
            <a:pPr>
              <a:spcBef>
                <a:spcPct val="50000"/>
              </a:spcBef>
            </a:pPr>
            <a:r>
              <a:rPr lang="en-US" sz="1000" dirty="0"/>
              <a:t>Extra Credit Opportunities </a:t>
            </a:r>
          </a:p>
        </p:txBody>
      </p:sp>
      <p:sp>
        <p:nvSpPr>
          <p:cNvPr id="2063" name="Text Box 86"/>
          <p:cNvSpPr txBox="1">
            <a:spLocks noChangeArrowheads="1"/>
          </p:cNvSpPr>
          <p:nvPr/>
        </p:nvSpPr>
        <p:spPr bwMode="auto">
          <a:xfrm>
            <a:off x="381000" y="4038600"/>
            <a:ext cx="1600200" cy="246063"/>
          </a:xfrm>
          <a:prstGeom prst="rect">
            <a:avLst/>
          </a:prstGeom>
          <a:noFill/>
          <a:ln w="9525">
            <a:noFill/>
            <a:miter lim="800000"/>
            <a:headEnd/>
            <a:tailEnd/>
          </a:ln>
        </p:spPr>
        <p:txBody>
          <a:bodyPr>
            <a:spAutoFit/>
          </a:bodyPr>
          <a:lstStyle/>
          <a:p>
            <a:pPr algn="ctr"/>
            <a:r>
              <a:rPr lang="en-US" sz="1000"/>
              <a:t>Flower Identification </a:t>
            </a:r>
          </a:p>
        </p:txBody>
      </p:sp>
      <p:sp>
        <p:nvSpPr>
          <p:cNvPr id="2064" name="Text Box 88"/>
          <p:cNvSpPr txBox="1">
            <a:spLocks noChangeArrowheads="1"/>
          </p:cNvSpPr>
          <p:nvPr/>
        </p:nvSpPr>
        <p:spPr bwMode="auto">
          <a:xfrm>
            <a:off x="6324600" y="5943600"/>
            <a:ext cx="762000" cy="396875"/>
          </a:xfrm>
          <a:prstGeom prst="rect">
            <a:avLst/>
          </a:prstGeom>
          <a:noFill/>
          <a:ln w="9525">
            <a:noFill/>
            <a:miter lim="800000"/>
            <a:headEnd/>
            <a:tailEnd/>
          </a:ln>
        </p:spPr>
        <p:txBody>
          <a:bodyPr>
            <a:spAutoFit/>
          </a:bodyPr>
          <a:lstStyle/>
          <a:p>
            <a:pPr algn="ctr"/>
            <a:endParaRPr lang="en-US" sz="1000"/>
          </a:p>
          <a:p>
            <a:pPr algn="ctr"/>
            <a:endParaRPr lang="en-US" sz="1000"/>
          </a:p>
        </p:txBody>
      </p:sp>
      <p:sp>
        <p:nvSpPr>
          <p:cNvPr id="2065" name="Text Box 90"/>
          <p:cNvSpPr txBox="1">
            <a:spLocks noChangeArrowheads="1"/>
          </p:cNvSpPr>
          <p:nvPr/>
        </p:nvSpPr>
        <p:spPr bwMode="auto">
          <a:xfrm>
            <a:off x="4572000" y="5943600"/>
            <a:ext cx="1447800" cy="554038"/>
          </a:xfrm>
          <a:prstGeom prst="rect">
            <a:avLst/>
          </a:prstGeom>
          <a:noFill/>
          <a:ln w="9525">
            <a:noFill/>
            <a:miter lim="800000"/>
            <a:headEnd/>
            <a:tailEnd/>
          </a:ln>
        </p:spPr>
        <p:txBody>
          <a:bodyPr>
            <a:spAutoFit/>
          </a:bodyPr>
          <a:lstStyle/>
          <a:p>
            <a:pPr algn="ctr"/>
            <a:r>
              <a:rPr lang="en-US" sz="1000"/>
              <a:t>Floral Design Principles, Elements, and Techniques</a:t>
            </a:r>
            <a:endParaRPr lang="en-US"/>
          </a:p>
        </p:txBody>
      </p:sp>
      <p:sp>
        <p:nvSpPr>
          <p:cNvPr id="2066" name="Text Box 93"/>
          <p:cNvSpPr txBox="1">
            <a:spLocks noChangeArrowheads="1"/>
          </p:cNvSpPr>
          <p:nvPr/>
        </p:nvSpPr>
        <p:spPr bwMode="auto">
          <a:xfrm>
            <a:off x="685800" y="4800600"/>
            <a:ext cx="1219200" cy="862013"/>
          </a:xfrm>
          <a:prstGeom prst="rect">
            <a:avLst/>
          </a:prstGeom>
          <a:noFill/>
          <a:ln w="9525">
            <a:noFill/>
            <a:miter lim="800000"/>
            <a:headEnd/>
            <a:tailEnd/>
          </a:ln>
        </p:spPr>
        <p:txBody>
          <a:bodyPr>
            <a:spAutoFit/>
          </a:bodyPr>
          <a:lstStyle/>
          <a:p>
            <a:pPr algn="ctr"/>
            <a:r>
              <a:rPr lang="en-US" sz="1000"/>
              <a:t>Floral Industry Tool and Supply Identification and Safety</a:t>
            </a:r>
          </a:p>
          <a:p>
            <a:pPr algn="ctr"/>
            <a:endParaRPr lang="en-US" sz="1000"/>
          </a:p>
        </p:txBody>
      </p:sp>
      <p:sp>
        <p:nvSpPr>
          <p:cNvPr id="2067" name="Text Box 94"/>
          <p:cNvSpPr txBox="1">
            <a:spLocks noChangeArrowheads="1"/>
          </p:cNvSpPr>
          <p:nvPr/>
        </p:nvSpPr>
        <p:spPr bwMode="auto">
          <a:xfrm>
            <a:off x="7086600" y="4419600"/>
            <a:ext cx="1600200" cy="609600"/>
          </a:xfrm>
          <a:prstGeom prst="rect">
            <a:avLst/>
          </a:prstGeom>
          <a:noFill/>
          <a:ln w="9525">
            <a:noFill/>
            <a:miter lim="800000"/>
            <a:headEnd/>
            <a:tailEnd/>
          </a:ln>
        </p:spPr>
        <p:txBody>
          <a:bodyPr>
            <a:spAutoFit/>
          </a:bodyPr>
          <a:lstStyle/>
          <a:p>
            <a:pPr algn="ctr"/>
            <a:endParaRPr lang="en-US" sz="1000"/>
          </a:p>
          <a:p>
            <a:pPr algn="ctr"/>
            <a:endParaRPr lang="en-US"/>
          </a:p>
        </p:txBody>
      </p:sp>
      <p:sp>
        <p:nvSpPr>
          <p:cNvPr id="2068" name="Line 107"/>
          <p:cNvSpPr>
            <a:spLocks noChangeShapeType="1"/>
          </p:cNvSpPr>
          <p:nvPr/>
        </p:nvSpPr>
        <p:spPr bwMode="auto">
          <a:xfrm>
            <a:off x="4648200" y="4572000"/>
            <a:ext cx="609600" cy="1295400"/>
          </a:xfrm>
          <a:prstGeom prst="line">
            <a:avLst/>
          </a:prstGeom>
          <a:noFill/>
          <a:ln w="9525">
            <a:solidFill>
              <a:schemeClr val="tx1"/>
            </a:solidFill>
            <a:round/>
            <a:headEnd/>
            <a:tailEnd/>
          </a:ln>
        </p:spPr>
        <p:txBody>
          <a:bodyPr/>
          <a:lstStyle/>
          <a:p>
            <a:endParaRPr lang="en-US"/>
          </a:p>
        </p:txBody>
      </p:sp>
      <p:sp>
        <p:nvSpPr>
          <p:cNvPr id="2069" name="Line 108"/>
          <p:cNvSpPr>
            <a:spLocks noChangeShapeType="1"/>
          </p:cNvSpPr>
          <p:nvPr/>
        </p:nvSpPr>
        <p:spPr bwMode="auto">
          <a:xfrm flipH="1">
            <a:off x="3429000" y="4572000"/>
            <a:ext cx="1219200" cy="1295400"/>
          </a:xfrm>
          <a:prstGeom prst="line">
            <a:avLst/>
          </a:prstGeom>
          <a:noFill/>
          <a:ln w="9525">
            <a:solidFill>
              <a:schemeClr val="tx1"/>
            </a:solidFill>
            <a:round/>
            <a:headEnd/>
            <a:tailEnd/>
          </a:ln>
        </p:spPr>
        <p:txBody>
          <a:bodyPr/>
          <a:lstStyle/>
          <a:p>
            <a:endParaRPr lang="en-US"/>
          </a:p>
        </p:txBody>
      </p:sp>
      <p:cxnSp>
        <p:nvCxnSpPr>
          <p:cNvPr id="2070" name="AutoShape 117"/>
          <p:cNvCxnSpPr>
            <a:cxnSpLocks noChangeShapeType="1"/>
            <a:stCxn id="2052" idx="3"/>
            <a:endCxn id="2052" idx="3"/>
          </p:cNvCxnSpPr>
          <p:nvPr/>
        </p:nvCxnSpPr>
        <p:spPr bwMode="auto">
          <a:xfrm>
            <a:off x="6553200" y="3822700"/>
            <a:ext cx="1588" cy="1588"/>
          </a:xfrm>
          <a:prstGeom prst="straightConnector1">
            <a:avLst/>
          </a:prstGeom>
          <a:noFill/>
          <a:ln w="9525">
            <a:solidFill>
              <a:schemeClr val="tx1"/>
            </a:solidFill>
            <a:round/>
            <a:headEnd/>
            <a:tailEnd/>
          </a:ln>
        </p:spPr>
      </p:cxnSp>
      <p:sp>
        <p:nvSpPr>
          <p:cNvPr id="2071" name="Line 121"/>
          <p:cNvSpPr>
            <a:spLocks noChangeShapeType="1"/>
          </p:cNvSpPr>
          <p:nvPr/>
        </p:nvSpPr>
        <p:spPr bwMode="auto">
          <a:xfrm>
            <a:off x="4648200" y="4572000"/>
            <a:ext cx="0" cy="0"/>
          </a:xfrm>
          <a:prstGeom prst="line">
            <a:avLst/>
          </a:prstGeom>
          <a:noFill/>
          <a:ln w="9525">
            <a:solidFill>
              <a:schemeClr val="tx1"/>
            </a:solidFill>
            <a:round/>
            <a:headEnd/>
            <a:tailEnd/>
          </a:ln>
        </p:spPr>
        <p:txBody>
          <a:bodyPr/>
          <a:lstStyle/>
          <a:p>
            <a:endParaRPr lang="en-US"/>
          </a:p>
        </p:txBody>
      </p:sp>
      <p:sp>
        <p:nvSpPr>
          <p:cNvPr id="2072" name="Line 122"/>
          <p:cNvSpPr>
            <a:spLocks noChangeShapeType="1"/>
          </p:cNvSpPr>
          <p:nvPr/>
        </p:nvSpPr>
        <p:spPr bwMode="auto">
          <a:xfrm flipH="1" flipV="1">
            <a:off x="1981200" y="4267200"/>
            <a:ext cx="1905000" cy="152400"/>
          </a:xfrm>
          <a:prstGeom prst="line">
            <a:avLst/>
          </a:prstGeom>
          <a:noFill/>
          <a:ln w="9525">
            <a:solidFill>
              <a:schemeClr val="tx1"/>
            </a:solidFill>
            <a:round/>
            <a:headEnd/>
            <a:tailEnd/>
          </a:ln>
        </p:spPr>
        <p:txBody>
          <a:bodyPr/>
          <a:lstStyle/>
          <a:p>
            <a:endParaRPr lang="en-US"/>
          </a:p>
        </p:txBody>
      </p:sp>
      <p:cxnSp>
        <p:nvCxnSpPr>
          <p:cNvPr id="2073" name="AutoShape 123"/>
          <p:cNvCxnSpPr>
            <a:cxnSpLocks noChangeShapeType="1"/>
            <a:stCxn id="2072" idx="0"/>
            <a:endCxn id="2053" idx="6"/>
          </p:cNvCxnSpPr>
          <p:nvPr/>
        </p:nvCxnSpPr>
        <p:spPr bwMode="auto">
          <a:xfrm rot="-5400000" flipH="1" flipV="1">
            <a:off x="2628900" y="3848100"/>
            <a:ext cx="685800" cy="1828800"/>
          </a:xfrm>
          <a:prstGeom prst="straightConnector1">
            <a:avLst/>
          </a:prstGeom>
          <a:noFill/>
          <a:ln w="9525">
            <a:solidFill>
              <a:schemeClr val="tx1"/>
            </a:solidFill>
            <a:round/>
            <a:headEnd/>
            <a:tailEnd/>
          </a:ln>
        </p:spPr>
      </p:cxnSp>
      <p:sp>
        <p:nvSpPr>
          <p:cNvPr id="2074" name="Line 124"/>
          <p:cNvSpPr>
            <a:spLocks noChangeShapeType="1"/>
          </p:cNvSpPr>
          <p:nvPr/>
        </p:nvSpPr>
        <p:spPr bwMode="auto">
          <a:xfrm flipH="1">
            <a:off x="1676400" y="4419600"/>
            <a:ext cx="2209800" cy="1371600"/>
          </a:xfrm>
          <a:prstGeom prst="line">
            <a:avLst/>
          </a:prstGeom>
          <a:noFill/>
          <a:ln w="9525">
            <a:solidFill>
              <a:schemeClr val="tx1"/>
            </a:solidFill>
            <a:round/>
            <a:headEnd/>
            <a:tailEnd/>
          </a:ln>
        </p:spPr>
        <p:txBody>
          <a:bodyPr/>
          <a:lstStyle/>
          <a:p>
            <a:endParaRPr lang="en-US"/>
          </a:p>
        </p:txBody>
      </p:sp>
      <p:cxnSp>
        <p:nvCxnSpPr>
          <p:cNvPr id="2075" name="AutoShape 129"/>
          <p:cNvCxnSpPr>
            <a:cxnSpLocks noChangeShapeType="1"/>
            <a:stCxn id="2120" idx="3"/>
            <a:endCxn id="2054" idx="2"/>
          </p:cNvCxnSpPr>
          <p:nvPr/>
        </p:nvCxnSpPr>
        <p:spPr bwMode="auto">
          <a:xfrm>
            <a:off x="5656263" y="4365625"/>
            <a:ext cx="1354137" cy="282575"/>
          </a:xfrm>
          <a:prstGeom prst="straightConnector1">
            <a:avLst/>
          </a:prstGeom>
          <a:noFill/>
          <a:ln w="9525">
            <a:solidFill>
              <a:schemeClr val="tx1"/>
            </a:solidFill>
            <a:round/>
            <a:headEnd/>
            <a:tailEnd/>
          </a:ln>
        </p:spPr>
      </p:cxnSp>
      <p:cxnSp>
        <p:nvCxnSpPr>
          <p:cNvPr id="2076" name="AutoShape 130"/>
          <p:cNvCxnSpPr>
            <a:cxnSpLocks noChangeShapeType="1"/>
            <a:stCxn id="2077" idx="0"/>
          </p:cNvCxnSpPr>
          <p:nvPr/>
        </p:nvCxnSpPr>
        <p:spPr bwMode="auto">
          <a:xfrm rot="16200000" flipH="1">
            <a:off x="5852319" y="4129881"/>
            <a:ext cx="1108075" cy="1535113"/>
          </a:xfrm>
          <a:prstGeom prst="straightConnector1">
            <a:avLst/>
          </a:prstGeom>
          <a:noFill/>
          <a:ln w="9525">
            <a:solidFill>
              <a:schemeClr val="tx1"/>
            </a:solidFill>
            <a:round/>
            <a:headEnd/>
            <a:tailEnd/>
          </a:ln>
        </p:spPr>
      </p:cxnSp>
      <p:sp>
        <p:nvSpPr>
          <p:cNvPr id="2077" name="Line 136"/>
          <p:cNvSpPr>
            <a:spLocks noChangeShapeType="1"/>
          </p:cNvSpPr>
          <p:nvPr/>
        </p:nvSpPr>
        <p:spPr bwMode="auto">
          <a:xfrm>
            <a:off x="5638800" y="4343400"/>
            <a:ext cx="1219200" cy="1600200"/>
          </a:xfrm>
          <a:prstGeom prst="line">
            <a:avLst/>
          </a:prstGeom>
          <a:noFill/>
          <a:ln w="9525">
            <a:solidFill>
              <a:schemeClr val="tx1"/>
            </a:solidFill>
            <a:round/>
            <a:headEnd/>
            <a:tailEnd/>
          </a:ln>
        </p:spPr>
        <p:txBody>
          <a:bodyPr/>
          <a:lstStyle/>
          <a:p>
            <a:endParaRPr lang="en-US"/>
          </a:p>
        </p:txBody>
      </p:sp>
      <p:sp>
        <p:nvSpPr>
          <p:cNvPr id="2078" name="Text Box 137"/>
          <p:cNvSpPr txBox="1">
            <a:spLocks noChangeArrowheads="1"/>
          </p:cNvSpPr>
          <p:nvPr/>
        </p:nvSpPr>
        <p:spPr bwMode="auto">
          <a:xfrm>
            <a:off x="3505200" y="457200"/>
            <a:ext cx="3200400" cy="246063"/>
          </a:xfrm>
          <a:prstGeom prst="rect">
            <a:avLst/>
          </a:prstGeom>
          <a:noFill/>
          <a:ln w="9525">
            <a:noFill/>
            <a:miter lim="800000"/>
            <a:headEnd/>
            <a:tailEnd/>
          </a:ln>
        </p:spPr>
        <p:txBody>
          <a:bodyPr>
            <a:spAutoFit/>
          </a:bodyPr>
          <a:lstStyle/>
          <a:p>
            <a:pPr algn="ctr">
              <a:spcBef>
                <a:spcPct val="50000"/>
              </a:spcBef>
            </a:pPr>
            <a:r>
              <a:rPr lang="en-US" sz="1000"/>
              <a:t>Principles and Elements of Floral Design </a:t>
            </a:r>
            <a:endParaRPr lang="en-US"/>
          </a:p>
        </p:txBody>
      </p:sp>
      <p:sp>
        <p:nvSpPr>
          <p:cNvPr id="2079" name="Rectangle 138"/>
          <p:cNvSpPr>
            <a:spLocks noChangeArrowheads="1"/>
          </p:cNvSpPr>
          <p:nvPr/>
        </p:nvSpPr>
        <p:spPr bwMode="auto">
          <a:xfrm>
            <a:off x="2667000" y="6172200"/>
            <a:ext cx="1524000" cy="246063"/>
          </a:xfrm>
          <a:prstGeom prst="rect">
            <a:avLst/>
          </a:prstGeom>
          <a:noFill/>
          <a:ln w="9525">
            <a:noFill/>
            <a:miter lim="800000"/>
            <a:headEnd/>
            <a:tailEnd/>
          </a:ln>
        </p:spPr>
        <p:txBody>
          <a:bodyPr>
            <a:spAutoFit/>
          </a:bodyPr>
          <a:lstStyle/>
          <a:p>
            <a:pPr algn="ctr">
              <a:spcBef>
                <a:spcPct val="50000"/>
              </a:spcBef>
            </a:pPr>
            <a:r>
              <a:rPr lang="en-US" sz="1000"/>
              <a:t>Floral Design History</a:t>
            </a:r>
          </a:p>
        </p:txBody>
      </p:sp>
      <p:sp>
        <p:nvSpPr>
          <p:cNvPr id="2080" name="Text Box 139"/>
          <p:cNvSpPr txBox="1">
            <a:spLocks noChangeArrowheads="1"/>
          </p:cNvSpPr>
          <p:nvPr/>
        </p:nvSpPr>
        <p:spPr bwMode="auto">
          <a:xfrm>
            <a:off x="6324600" y="5943600"/>
            <a:ext cx="1295400" cy="400050"/>
          </a:xfrm>
          <a:prstGeom prst="rect">
            <a:avLst/>
          </a:prstGeom>
          <a:noFill/>
          <a:ln w="9525">
            <a:noFill/>
            <a:miter lim="800000"/>
            <a:headEnd/>
            <a:tailEnd/>
          </a:ln>
        </p:spPr>
        <p:txBody>
          <a:bodyPr>
            <a:spAutoFit/>
          </a:bodyPr>
          <a:lstStyle/>
          <a:p>
            <a:pPr algn="ctr"/>
            <a:r>
              <a:rPr lang="en-US" sz="1000"/>
              <a:t>  </a:t>
            </a:r>
          </a:p>
          <a:p>
            <a:pPr algn="ctr"/>
            <a:endParaRPr lang="en-US" sz="1000"/>
          </a:p>
        </p:txBody>
      </p:sp>
      <p:sp>
        <p:nvSpPr>
          <p:cNvPr id="2081" name="Text Box 140"/>
          <p:cNvSpPr txBox="1">
            <a:spLocks noChangeArrowheads="1"/>
          </p:cNvSpPr>
          <p:nvPr/>
        </p:nvSpPr>
        <p:spPr bwMode="auto">
          <a:xfrm>
            <a:off x="6400800" y="5943600"/>
            <a:ext cx="1143000" cy="708025"/>
          </a:xfrm>
          <a:prstGeom prst="rect">
            <a:avLst/>
          </a:prstGeom>
          <a:noFill/>
          <a:ln w="9525">
            <a:noFill/>
            <a:miter lim="800000"/>
            <a:headEnd/>
            <a:tailEnd/>
          </a:ln>
        </p:spPr>
        <p:txBody>
          <a:bodyPr>
            <a:spAutoFit/>
          </a:bodyPr>
          <a:lstStyle/>
          <a:p>
            <a:pPr algn="ctr">
              <a:spcBef>
                <a:spcPct val="50000"/>
              </a:spcBef>
            </a:pPr>
            <a:r>
              <a:rPr lang="en-US" sz="1000"/>
              <a:t>Requirements for Storing and Preserving Floral Designs</a:t>
            </a:r>
          </a:p>
        </p:txBody>
      </p:sp>
      <p:sp>
        <p:nvSpPr>
          <p:cNvPr id="2082" name="Text Box 141"/>
          <p:cNvSpPr txBox="1">
            <a:spLocks noChangeArrowheads="1"/>
          </p:cNvSpPr>
          <p:nvPr/>
        </p:nvSpPr>
        <p:spPr bwMode="auto">
          <a:xfrm>
            <a:off x="6934200" y="4419600"/>
            <a:ext cx="1752600" cy="246063"/>
          </a:xfrm>
          <a:prstGeom prst="rect">
            <a:avLst/>
          </a:prstGeom>
          <a:noFill/>
          <a:ln w="9525">
            <a:noFill/>
            <a:miter lim="800000"/>
            <a:headEnd/>
            <a:tailEnd/>
          </a:ln>
        </p:spPr>
        <p:txBody>
          <a:bodyPr>
            <a:spAutoFit/>
          </a:bodyPr>
          <a:lstStyle/>
          <a:p>
            <a:pPr algn="ctr"/>
            <a:r>
              <a:rPr lang="en-US" sz="1000"/>
              <a:t> </a:t>
            </a:r>
          </a:p>
        </p:txBody>
      </p:sp>
      <p:sp>
        <p:nvSpPr>
          <p:cNvPr id="2083" name="Text Box 141"/>
          <p:cNvSpPr txBox="1">
            <a:spLocks noChangeArrowheads="1"/>
          </p:cNvSpPr>
          <p:nvPr/>
        </p:nvSpPr>
        <p:spPr bwMode="auto">
          <a:xfrm>
            <a:off x="6934200" y="4495800"/>
            <a:ext cx="1752600" cy="400050"/>
          </a:xfrm>
          <a:prstGeom prst="rect">
            <a:avLst/>
          </a:prstGeom>
          <a:noFill/>
          <a:ln w="9525">
            <a:noFill/>
            <a:miter lim="800000"/>
            <a:headEnd/>
            <a:tailEnd/>
          </a:ln>
        </p:spPr>
        <p:txBody>
          <a:bodyPr>
            <a:spAutoFit/>
          </a:bodyPr>
          <a:lstStyle/>
          <a:p>
            <a:pPr algn="ctr"/>
            <a:r>
              <a:rPr lang="en-US" sz="1000"/>
              <a:t>Floriculture Business Standards </a:t>
            </a:r>
          </a:p>
        </p:txBody>
      </p:sp>
      <p:sp>
        <p:nvSpPr>
          <p:cNvPr id="2084" name="Oval 44"/>
          <p:cNvSpPr>
            <a:spLocks noChangeArrowheads="1"/>
          </p:cNvSpPr>
          <p:nvPr/>
        </p:nvSpPr>
        <p:spPr bwMode="auto">
          <a:xfrm>
            <a:off x="7010400" y="3429000"/>
            <a:ext cx="1600200" cy="762000"/>
          </a:xfrm>
          <a:prstGeom prst="ellipse">
            <a:avLst/>
          </a:prstGeom>
          <a:noFill/>
          <a:ln w="9525">
            <a:solidFill>
              <a:schemeClr val="tx1"/>
            </a:solidFill>
            <a:round/>
            <a:headEnd/>
            <a:tailEnd/>
          </a:ln>
        </p:spPr>
        <p:txBody>
          <a:bodyPr wrap="none" anchor="ctr"/>
          <a:lstStyle/>
          <a:p>
            <a:endParaRPr lang="en-US"/>
          </a:p>
        </p:txBody>
      </p:sp>
      <p:cxnSp>
        <p:nvCxnSpPr>
          <p:cNvPr id="2085" name="AutoShape 129"/>
          <p:cNvCxnSpPr>
            <a:cxnSpLocks noChangeShapeType="1"/>
            <a:endCxn id="2084" idx="4"/>
          </p:cNvCxnSpPr>
          <p:nvPr/>
        </p:nvCxnSpPr>
        <p:spPr bwMode="auto">
          <a:xfrm flipV="1">
            <a:off x="5638800" y="4191000"/>
            <a:ext cx="2171700" cy="152400"/>
          </a:xfrm>
          <a:prstGeom prst="straightConnector1">
            <a:avLst/>
          </a:prstGeom>
          <a:noFill/>
          <a:ln w="9525">
            <a:solidFill>
              <a:schemeClr val="tx1"/>
            </a:solidFill>
            <a:round/>
            <a:headEnd/>
            <a:tailEnd/>
          </a:ln>
        </p:spPr>
      </p:cxnSp>
      <p:sp>
        <p:nvSpPr>
          <p:cNvPr id="2086" name="Rectangle 138"/>
          <p:cNvSpPr>
            <a:spLocks noChangeArrowheads="1"/>
          </p:cNvSpPr>
          <p:nvPr/>
        </p:nvSpPr>
        <p:spPr bwMode="auto">
          <a:xfrm>
            <a:off x="914400" y="6019800"/>
            <a:ext cx="1524000" cy="400050"/>
          </a:xfrm>
          <a:prstGeom prst="rect">
            <a:avLst/>
          </a:prstGeom>
          <a:noFill/>
          <a:ln w="9525">
            <a:noFill/>
            <a:miter lim="800000"/>
            <a:headEnd/>
            <a:tailEnd/>
          </a:ln>
        </p:spPr>
        <p:txBody>
          <a:bodyPr>
            <a:spAutoFit/>
          </a:bodyPr>
          <a:lstStyle/>
          <a:p>
            <a:pPr algn="ctr">
              <a:spcBef>
                <a:spcPct val="50000"/>
              </a:spcBef>
            </a:pPr>
            <a:r>
              <a:rPr lang="en-US" sz="1000"/>
              <a:t>Careers in Floriculture and Horticulture</a:t>
            </a:r>
          </a:p>
        </p:txBody>
      </p:sp>
      <p:sp>
        <p:nvSpPr>
          <p:cNvPr id="2087" name="Text Box 140"/>
          <p:cNvSpPr txBox="1">
            <a:spLocks noChangeArrowheads="1"/>
          </p:cNvSpPr>
          <p:nvPr/>
        </p:nvSpPr>
        <p:spPr bwMode="auto">
          <a:xfrm>
            <a:off x="7391400" y="5181600"/>
            <a:ext cx="1143000" cy="554038"/>
          </a:xfrm>
          <a:prstGeom prst="rect">
            <a:avLst/>
          </a:prstGeom>
          <a:noFill/>
          <a:ln w="9525">
            <a:noFill/>
            <a:miter lim="800000"/>
            <a:headEnd/>
            <a:tailEnd/>
          </a:ln>
        </p:spPr>
        <p:txBody>
          <a:bodyPr>
            <a:spAutoFit/>
          </a:bodyPr>
          <a:lstStyle/>
          <a:p>
            <a:pPr algn="ctr">
              <a:spcBef>
                <a:spcPct val="50000"/>
              </a:spcBef>
            </a:pPr>
            <a:r>
              <a:rPr lang="en-US" sz="1000"/>
              <a:t>Develop a Design Portfolio to Display Work</a:t>
            </a:r>
          </a:p>
        </p:txBody>
      </p:sp>
      <p:sp>
        <p:nvSpPr>
          <p:cNvPr id="2088" name="Text Box 141"/>
          <p:cNvSpPr txBox="1">
            <a:spLocks noChangeArrowheads="1"/>
          </p:cNvSpPr>
          <p:nvPr/>
        </p:nvSpPr>
        <p:spPr bwMode="auto">
          <a:xfrm>
            <a:off x="6934200" y="3657600"/>
            <a:ext cx="1752600" cy="400050"/>
          </a:xfrm>
          <a:prstGeom prst="rect">
            <a:avLst/>
          </a:prstGeom>
          <a:noFill/>
          <a:ln w="9525">
            <a:noFill/>
            <a:miter lim="800000"/>
            <a:headEnd/>
            <a:tailEnd/>
          </a:ln>
        </p:spPr>
        <p:txBody>
          <a:bodyPr>
            <a:spAutoFit/>
          </a:bodyPr>
          <a:lstStyle/>
          <a:p>
            <a:pPr algn="ctr"/>
            <a:r>
              <a:rPr lang="en-US" sz="1000"/>
              <a:t>Develop Floral Design Business</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 2"/>
          <p:cNvGrpSpPr>
            <a:grpSpLocks/>
          </p:cNvGrpSpPr>
          <p:nvPr/>
        </p:nvGrpSpPr>
        <p:grpSpPr bwMode="auto">
          <a:xfrm>
            <a:off x="635000" y="257175"/>
            <a:ext cx="7867650" cy="5919788"/>
            <a:chOff x="400" y="162"/>
            <a:chExt cx="4956" cy="3729"/>
          </a:xfrm>
        </p:grpSpPr>
        <p:sp>
          <p:nvSpPr>
            <p:cNvPr id="3082" name="Rectangle 3"/>
            <p:cNvSpPr>
              <a:spLocks noChangeArrowheads="1"/>
            </p:cNvSpPr>
            <p:nvPr/>
          </p:nvSpPr>
          <p:spPr bwMode="auto">
            <a:xfrm>
              <a:off x="400" y="549"/>
              <a:ext cx="4941" cy="3342"/>
            </a:xfrm>
            <a:prstGeom prst="rect">
              <a:avLst/>
            </a:prstGeom>
            <a:noFill/>
            <a:ln w="38100">
              <a:solidFill>
                <a:schemeClr val="tx1"/>
              </a:solidFill>
              <a:miter lim="800000"/>
              <a:headEnd/>
              <a:tailEnd/>
            </a:ln>
          </p:spPr>
          <p:txBody>
            <a:bodyPr wrap="none" anchor="ctr"/>
            <a:lstStyle/>
            <a:p>
              <a:endParaRPr lang="en-US"/>
            </a:p>
          </p:txBody>
        </p:sp>
        <p:sp>
          <p:nvSpPr>
            <p:cNvPr id="3083" name="Line 4"/>
            <p:cNvSpPr>
              <a:spLocks noChangeShapeType="1"/>
            </p:cNvSpPr>
            <p:nvPr/>
          </p:nvSpPr>
          <p:spPr bwMode="auto">
            <a:xfrm flipH="1">
              <a:off x="400" y="1545"/>
              <a:ext cx="3090" cy="0"/>
            </a:xfrm>
            <a:prstGeom prst="line">
              <a:avLst/>
            </a:prstGeom>
            <a:noFill/>
            <a:ln w="38100">
              <a:solidFill>
                <a:schemeClr val="tx1"/>
              </a:solidFill>
              <a:round/>
              <a:headEnd/>
              <a:tailEnd/>
            </a:ln>
          </p:spPr>
          <p:txBody>
            <a:bodyPr wrap="none" anchor="ctr"/>
            <a:lstStyle/>
            <a:p>
              <a:endParaRPr lang="en-US"/>
            </a:p>
          </p:txBody>
        </p:sp>
        <p:sp>
          <p:nvSpPr>
            <p:cNvPr id="3084" name="Line 5"/>
            <p:cNvSpPr>
              <a:spLocks noChangeShapeType="1"/>
            </p:cNvSpPr>
            <p:nvPr/>
          </p:nvSpPr>
          <p:spPr bwMode="auto">
            <a:xfrm>
              <a:off x="3490" y="557"/>
              <a:ext cx="0" cy="3326"/>
            </a:xfrm>
            <a:prstGeom prst="line">
              <a:avLst/>
            </a:prstGeom>
            <a:noFill/>
            <a:ln w="38100">
              <a:solidFill>
                <a:schemeClr val="tx1"/>
              </a:solidFill>
              <a:round/>
              <a:headEnd/>
              <a:tailEnd/>
            </a:ln>
          </p:spPr>
          <p:txBody>
            <a:bodyPr wrap="none" anchor="ctr"/>
            <a:lstStyle/>
            <a:p>
              <a:endParaRPr lang="en-US"/>
            </a:p>
          </p:txBody>
        </p:sp>
        <p:sp>
          <p:nvSpPr>
            <p:cNvPr id="3085" name="Rectangle 6"/>
            <p:cNvSpPr>
              <a:spLocks noChangeArrowheads="1"/>
            </p:cNvSpPr>
            <p:nvPr/>
          </p:nvSpPr>
          <p:spPr bwMode="auto">
            <a:xfrm>
              <a:off x="404" y="180"/>
              <a:ext cx="1480" cy="328"/>
            </a:xfrm>
            <a:prstGeom prst="rect">
              <a:avLst/>
            </a:prstGeom>
            <a:noFill/>
            <a:ln w="19050">
              <a:solidFill>
                <a:schemeClr val="tx1"/>
              </a:solidFill>
              <a:miter lim="800000"/>
              <a:headEnd/>
              <a:tailEnd/>
            </a:ln>
          </p:spPr>
          <p:txBody>
            <a:bodyPr wrap="none" anchor="ctr"/>
            <a:lstStyle/>
            <a:p>
              <a:endParaRPr lang="en-US"/>
            </a:p>
          </p:txBody>
        </p:sp>
        <p:sp>
          <p:nvSpPr>
            <p:cNvPr id="3086" name="Line 7"/>
            <p:cNvSpPr>
              <a:spLocks noChangeShapeType="1"/>
            </p:cNvSpPr>
            <p:nvPr/>
          </p:nvSpPr>
          <p:spPr bwMode="auto">
            <a:xfrm>
              <a:off x="404" y="340"/>
              <a:ext cx="1476" cy="0"/>
            </a:xfrm>
            <a:prstGeom prst="line">
              <a:avLst/>
            </a:prstGeom>
            <a:noFill/>
            <a:ln w="19050">
              <a:solidFill>
                <a:schemeClr val="tx1"/>
              </a:solidFill>
              <a:round/>
              <a:headEnd/>
              <a:tailEnd/>
            </a:ln>
          </p:spPr>
          <p:txBody>
            <a:bodyPr wrap="none" anchor="ctr"/>
            <a:lstStyle/>
            <a:p>
              <a:endParaRPr lang="en-US"/>
            </a:p>
          </p:txBody>
        </p:sp>
        <p:sp>
          <p:nvSpPr>
            <p:cNvPr id="3087" name="Text Box 8"/>
            <p:cNvSpPr txBox="1">
              <a:spLocks noChangeArrowheads="1"/>
            </p:cNvSpPr>
            <p:nvPr/>
          </p:nvSpPr>
          <p:spPr bwMode="auto">
            <a:xfrm>
              <a:off x="406" y="190"/>
              <a:ext cx="444" cy="144"/>
            </a:xfrm>
            <a:prstGeom prst="rect">
              <a:avLst/>
            </a:prstGeom>
            <a:noFill/>
            <a:ln w="9525">
              <a:noFill/>
              <a:miter lim="800000"/>
              <a:headEnd/>
              <a:tailEnd/>
            </a:ln>
          </p:spPr>
          <p:txBody>
            <a:bodyPr wrap="none">
              <a:spAutoFit/>
            </a:bodyPr>
            <a:lstStyle/>
            <a:p>
              <a:r>
                <a:rPr lang="en-US" sz="900"/>
                <a:t>Teacher(s):</a:t>
              </a:r>
            </a:p>
          </p:txBody>
        </p:sp>
        <p:sp>
          <p:nvSpPr>
            <p:cNvPr id="3088" name="Text Box 9"/>
            <p:cNvSpPr txBox="1">
              <a:spLocks noChangeArrowheads="1"/>
            </p:cNvSpPr>
            <p:nvPr/>
          </p:nvSpPr>
          <p:spPr bwMode="auto">
            <a:xfrm>
              <a:off x="406" y="342"/>
              <a:ext cx="288" cy="144"/>
            </a:xfrm>
            <a:prstGeom prst="rect">
              <a:avLst/>
            </a:prstGeom>
            <a:noFill/>
            <a:ln w="9525">
              <a:noFill/>
              <a:miter lim="800000"/>
              <a:headEnd/>
              <a:tailEnd/>
            </a:ln>
          </p:spPr>
          <p:txBody>
            <a:bodyPr wrap="none">
              <a:spAutoFit/>
            </a:bodyPr>
            <a:lstStyle/>
            <a:p>
              <a:r>
                <a:rPr lang="en-US" sz="900"/>
                <a:t>Time:</a:t>
              </a:r>
            </a:p>
          </p:txBody>
        </p:sp>
        <p:sp>
          <p:nvSpPr>
            <p:cNvPr id="3089" name="Text Box 10"/>
            <p:cNvSpPr txBox="1">
              <a:spLocks noChangeArrowheads="1"/>
            </p:cNvSpPr>
            <p:nvPr/>
          </p:nvSpPr>
          <p:spPr bwMode="auto">
            <a:xfrm>
              <a:off x="1846" y="162"/>
              <a:ext cx="2087" cy="381"/>
            </a:xfrm>
            <a:prstGeom prst="rect">
              <a:avLst/>
            </a:prstGeom>
            <a:noFill/>
            <a:ln w="9525">
              <a:noFill/>
              <a:miter lim="800000"/>
              <a:headEnd/>
              <a:tailEnd/>
            </a:ln>
          </p:spPr>
          <p:txBody>
            <a:bodyPr wrap="none">
              <a:spAutoFit/>
            </a:bodyPr>
            <a:lstStyle/>
            <a:p>
              <a:pPr>
                <a:lnSpc>
                  <a:spcPct val="70000"/>
                </a:lnSpc>
              </a:pPr>
              <a:r>
                <a:rPr lang="en-US" sz="1600" b="1"/>
                <a:t>The</a:t>
              </a:r>
              <a:endParaRPr lang="en-US" sz="2800" b="1"/>
            </a:p>
            <a:p>
              <a:pPr>
                <a:lnSpc>
                  <a:spcPct val="70000"/>
                </a:lnSpc>
              </a:pPr>
              <a:r>
                <a:rPr lang="en-US" sz="3200" b="1"/>
                <a:t>Course Organizer</a:t>
              </a:r>
              <a:endParaRPr lang="en-US" sz="2800" b="1"/>
            </a:p>
          </p:txBody>
        </p:sp>
        <p:sp>
          <p:nvSpPr>
            <p:cNvPr id="3090" name="Rectangle 11"/>
            <p:cNvSpPr>
              <a:spLocks noChangeArrowheads="1"/>
            </p:cNvSpPr>
            <p:nvPr/>
          </p:nvSpPr>
          <p:spPr bwMode="auto">
            <a:xfrm>
              <a:off x="3876" y="184"/>
              <a:ext cx="1480" cy="328"/>
            </a:xfrm>
            <a:prstGeom prst="rect">
              <a:avLst/>
            </a:prstGeom>
            <a:noFill/>
            <a:ln w="19050">
              <a:solidFill>
                <a:schemeClr val="tx1"/>
              </a:solidFill>
              <a:miter lim="800000"/>
              <a:headEnd/>
              <a:tailEnd/>
            </a:ln>
          </p:spPr>
          <p:txBody>
            <a:bodyPr wrap="none" anchor="ctr"/>
            <a:lstStyle/>
            <a:p>
              <a:endParaRPr lang="en-US"/>
            </a:p>
          </p:txBody>
        </p:sp>
        <p:sp>
          <p:nvSpPr>
            <p:cNvPr id="3091" name="Line 12"/>
            <p:cNvSpPr>
              <a:spLocks noChangeShapeType="1"/>
            </p:cNvSpPr>
            <p:nvPr/>
          </p:nvSpPr>
          <p:spPr bwMode="auto">
            <a:xfrm>
              <a:off x="3876" y="344"/>
              <a:ext cx="1476" cy="0"/>
            </a:xfrm>
            <a:prstGeom prst="line">
              <a:avLst/>
            </a:prstGeom>
            <a:noFill/>
            <a:ln w="19050">
              <a:solidFill>
                <a:schemeClr val="tx1"/>
              </a:solidFill>
              <a:round/>
              <a:headEnd/>
              <a:tailEnd/>
            </a:ln>
          </p:spPr>
          <p:txBody>
            <a:bodyPr wrap="none" anchor="ctr"/>
            <a:lstStyle/>
            <a:p>
              <a:endParaRPr lang="en-US"/>
            </a:p>
          </p:txBody>
        </p:sp>
        <p:sp>
          <p:nvSpPr>
            <p:cNvPr id="3092" name="Text Box 13"/>
            <p:cNvSpPr txBox="1">
              <a:spLocks noChangeArrowheads="1"/>
            </p:cNvSpPr>
            <p:nvPr/>
          </p:nvSpPr>
          <p:spPr bwMode="auto">
            <a:xfrm>
              <a:off x="3874" y="190"/>
              <a:ext cx="356" cy="144"/>
            </a:xfrm>
            <a:prstGeom prst="rect">
              <a:avLst/>
            </a:prstGeom>
            <a:noFill/>
            <a:ln w="9525">
              <a:noFill/>
              <a:miter lim="800000"/>
              <a:headEnd/>
              <a:tailEnd/>
            </a:ln>
          </p:spPr>
          <p:txBody>
            <a:bodyPr wrap="none">
              <a:spAutoFit/>
            </a:bodyPr>
            <a:lstStyle/>
            <a:p>
              <a:r>
                <a:rPr lang="en-US" sz="900"/>
                <a:t>Student:</a:t>
              </a:r>
            </a:p>
          </p:txBody>
        </p:sp>
        <p:sp>
          <p:nvSpPr>
            <p:cNvPr id="3093" name="Text Box 14"/>
            <p:cNvSpPr txBox="1">
              <a:spLocks noChangeArrowheads="1"/>
            </p:cNvSpPr>
            <p:nvPr/>
          </p:nvSpPr>
          <p:spPr bwMode="auto">
            <a:xfrm>
              <a:off x="3874" y="342"/>
              <a:ext cx="522" cy="144"/>
            </a:xfrm>
            <a:prstGeom prst="rect">
              <a:avLst/>
            </a:prstGeom>
            <a:noFill/>
            <a:ln w="9525">
              <a:noFill/>
              <a:miter lim="800000"/>
              <a:headEnd/>
              <a:tailEnd/>
            </a:ln>
          </p:spPr>
          <p:txBody>
            <a:bodyPr wrap="none">
              <a:spAutoFit/>
            </a:bodyPr>
            <a:lstStyle/>
            <a:p>
              <a:r>
                <a:rPr lang="en-US" sz="900"/>
                <a:t>Course Dates:</a:t>
              </a:r>
            </a:p>
          </p:txBody>
        </p:sp>
        <p:sp>
          <p:nvSpPr>
            <p:cNvPr id="3094" name="Rectangle 15"/>
            <p:cNvSpPr>
              <a:spLocks noChangeArrowheads="1"/>
            </p:cNvSpPr>
            <p:nvPr/>
          </p:nvSpPr>
          <p:spPr bwMode="auto">
            <a:xfrm>
              <a:off x="3532" y="596"/>
              <a:ext cx="1760" cy="144"/>
            </a:xfrm>
            <a:prstGeom prst="rect">
              <a:avLst/>
            </a:prstGeom>
            <a:noFill/>
            <a:ln w="12700">
              <a:solidFill>
                <a:schemeClr val="tx1"/>
              </a:solidFill>
              <a:miter lim="800000"/>
              <a:headEnd/>
              <a:tailEnd/>
            </a:ln>
          </p:spPr>
          <p:txBody>
            <a:bodyPr wrap="none" anchor="ctr"/>
            <a:lstStyle/>
            <a:p>
              <a:endParaRPr lang="en-US"/>
            </a:p>
          </p:txBody>
        </p:sp>
        <p:sp>
          <p:nvSpPr>
            <p:cNvPr id="3095" name="Oval 16"/>
            <p:cNvSpPr>
              <a:spLocks noChangeArrowheads="1"/>
            </p:cNvSpPr>
            <p:nvPr/>
          </p:nvSpPr>
          <p:spPr bwMode="auto">
            <a:xfrm>
              <a:off x="3764" y="620"/>
              <a:ext cx="104" cy="104"/>
            </a:xfrm>
            <a:prstGeom prst="ellipse">
              <a:avLst/>
            </a:prstGeom>
            <a:noFill/>
            <a:ln w="19050">
              <a:solidFill>
                <a:schemeClr val="tx1"/>
              </a:solidFill>
              <a:round/>
              <a:headEnd/>
              <a:tailEnd/>
            </a:ln>
          </p:spPr>
          <p:txBody>
            <a:bodyPr wrap="none" anchor="ctr"/>
            <a:lstStyle/>
            <a:p>
              <a:endParaRPr lang="en-US"/>
            </a:p>
          </p:txBody>
        </p:sp>
        <p:sp>
          <p:nvSpPr>
            <p:cNvPr id="3096" name="Text Box 17"/>
            <p:cNvSpPr txBox="1">
              <a:spLocks noChangeArrowheads="1"/>
            </p:cNvSpPr>
            <p:nvPr/>
          </p:nvSpPr>
          <p:spPr bwMode="auto">
            <a:xfrm>
              <a:off x="4366" y="742"/>
              <a:ext cx="116" cy="144"/>
            </a:xfrm>
            <a:prstGeom prst="rect">
              <a:avLst/>
            </a:prstGeom>
            <a:noFill/>
            <a:ln w="9525">
              <a:noFill/>
              <a:miter lim="800000"/>
              <a:headEnd/>
              <a:tailEnd/>
            </a:ln>
          </p:spPr>
          <p:txBody>
            <a:bodyPr wrap="none">
              <a:spAutoFit/>
            </a:bodyPr>
            <a:lstStyle/>
            <a:p>
              <a:endParaRPr lang="en-US" sz="900"/>
            </a:p>
          </p:txBody>
        </p:sp>
        <p:sp>
          <p:nvSpPr>
            <p:cNvPr id="3097" name="Text Box 18"/>
            <p:cNvSpPr txBox="1">
              <a:spLocks noChangeArrowheads="1"/>
            </p:cNvSpPr>
            <p:nvPr/>
          </p:nvSpPr>
          <p:spPr bwMode="auto">
            <a:xfrm>
              <a:off x="3530" y="742"/>
              <a:ext cx="116" cy="144"/>
            </a:xfrm>
            <a:prstGeom prst="rect">
              <a:avLst/>
            </a:prstGeom>
            <a:noFill/>
            <a:ln w="9525">
              <a:noFill/>
              <a:miter lim="800000"/>
              <a:headEnd/>
              <a:tailEnd/>
            </a:ln>
          </p:spPr>
          <p:txBody>
            <a:bodyPr wrap="none">
              <a:spAutoFit/>
            </a:bodyPr>
            <a:lstStyle/>
            <a:p>
              <a:endParaRPr lang="en-US" sz="900"/>
            </a:p>
          </p:txBody>
        </p:sp>
        <p:sp>
          <p:nvSpPr>
            <p:cNvPr id="3098" name="Text Box 19"/>
            <p:cNvSpPr txBox="1">
              <a:spLocks noChangeArrowheads="1"/>
            </p:cNvSpPr>
            <p:nvPr/>
          </p:nvSpPr>
          <p:spPr bwMode="auto">
            <a:xfrm>
              <a:off x="4866" y="742"/>
              <a:ext cx="116" cy="144"/>
            </a:xfrm>
            <a:prstGeom prst="rect">
              <a:avLst/>
            </a:prstGeom>
            <a:noFill/>
            <a:ln w="9525">
              <a:noFill/>
              <a:miter lim="800000"/>
              <a:headEnd/>
              <a:tailEnd/>
            </a:ln>
          </p:spPr>
          <p:txBody>
            <a:bodyPr wrap="none">
              <a:spAutoFit/>
            </a:bodyPr>
            <a:lstStyle/>
            <a:p>
              <a:endParaRPr lang="en-US" sz="900"/>
            </a:p>
          </p:txBody>
        </p:sp>
        <p:sp>
          <p:nvSpPr>
            <p:cNvPr id="3099" name="Text Box 20"/>
            <p:cNvSpPr txBox="1">
              <a:spLocks noChangeArrowheads="1"/>
            </p:cNvSpPr>
            <p:nvPr/>
          </p:nvSpPr>
          <p:spPr bwMode="auto">
            <a:xfrm>
              <a:off x="610" y="611"/>
              <a:ext cx="775" cy="212"/>
            </a:xfrm>
            <a:prstGeom prst="rect">
              <a:avLst/>
            </a:prstGeom>
            <a:noFill/>
            <a:ln w="9525">
              <a:noFill/>
              <a:miter lim="800000"/>
              <a:headEnd/>
              <a:tailEnd/>
            </a:ln>
          </p:spPr>
          <p:txBody>
            <a:bodyPr wrap="none">
              <a:spAutoFit/>
            </a:bodyPr>
            <a:lstStyle/>
            <a:p>
              <a:r>
                <a:rPr lang="en-US" sz="1600"/>
                <a:t>This Course:</a:t>
              </a:r>
            </a:p>
          </p:txBody>
        </p:sp>
        <p:sp>
          <p:nvSpPr>
            <p:cNvPr id="3100" name="Text Box 21"/>
            <p:cNvSpPr txBox="1">
              <a:spLocks noChangeArrowheads="1"/>
            </p:cNvSpPr>
            <p:nvPr/>
          </p:nvSpPr>
          <p:spPr bwMode="auto">
            <a:xfrm>
              <a:off x="3504" y="832"/>
              <a:ext cx="116" cy="192"/>
            </a:xfrm>
            <a:prstGeom prst="rect">
              <a:avLst/>
            </a:prstGeom>
            <a:noFill/>
            <a:ln w="9525">
              <a:noFill/>
              <a:miter lim="800000"/>
              <a:headEnd/>
              <a:tailEnd/>
            </a:ln>
          </p:spPr>
          <p:txBody>
            <a:bodyPr wrap="none">
              <a:spAutoFit/>
            </a:bodyPr>
            <a:lstStyle/>
            <a:p>
              <a:endParaRPr lang="en-US" sz="1400"/>
            </a:p>
          </p:txBody>
        </p:sp>
        <p:sp>
          <p:nvSpPr>
            <p:cNvPr id="3101" name="Text Box 22"/>
            <p:cNvSpPr txBox="1">
              <a:spLocks noChangeArrowheads="1"/>
            </p:cNvSpPr>
            <p:nvPr/>
          </p:nvSpPr>
          <p:spPr bwMode="auto">
            <a:xfrm>
              <a:off x="3508" y="1296"/>
              <a:ext cx="116" cy="192"/>
            </a:xfrm>
            <a:prstGeom prst="rect">
              <a:avLst/>
            </a:prstGeom>
            <a:noFill/>
            <a:ln w="9525">
              <a:noFill/>
              <a:miter lim="800000"/>
              <a:headEnd/>
              <a:tailEnd/>
            </a:ln>
          </p:spPr>
          <p:txBody>
            <a:bodyPr wrap="none">
              <a:spAutoFit/>
            </a:bodyPr>
            <a:lstStyle/>
            <a:p>
              <a:endParaRPr lang="en-US" sz="1400"/>
            </a:p>
          </p:txBody>
        </p:sp>
        <p:sp>
          <p:nvSpPr>
            <p:cNvPr id="3102" name="Text Box 23"/>
            <p:cNvSpPr txBox="1">
              <a:spLocks noChangeArrowheads="1"/>
            </p:cNvSpPr>
            <p:nvPr/>
          </p:nvSpPr>
          <p:spPr bwMode="auto">
            <a:xfrm>
              <a:off x="3936" y="1872"/>
              <a:ext cx="1006" cy="173"/>
            </a:xfrm>
            <a:prstGeom prst="rect">
              <a:avLst/>
            </a:prstGeom>
            <a:noFill/>
            <a:ln w="9525">
              <a:noFill/>
              <a:miter lim="800000"/>
              <a:headEnd/>
              <a:tailEnd/>
            </a:ln>
          </p:spPr>
          <p:txBody>
            <a:bodyPr wrap="none">
              <a:spAutoFit/>
            </a:bodyPr>
            <a:lstStyle/>
            <a:p>
              <a:r>
                <a:rPr lang="en-US" sz="1200" dirty="0"/>
                <a:t>Course Progress Graph</a:t>
              </a:r>
            </a:p>
          </p:txBody>
        </p:sp>
        <p:sp>
          <p:nvSpPr>
            <p:cNvPr id="3105" name="Oval 75"/>
            <p:cNvSpPr>
              <a:spLocks noChangeArrowheads="1"/>
            </p:cNvSpPr>
            <p:nvPr/>
          </p:nvSpPr>
          <p:spPr bwMode="auto">
            <a:xfrm>
              <a:off x="508" y="660"/>
              <a:ext cx="104" cy="104"/>
            </a:xfrm>
            <a:prstGeom prst="ellipse">
              <a:avLst/>
            </a:prstGeom>
            <a:noFill/>
            <a:ln w="19050">
              <a:solidFill>
                <a:schemeClr val="tx1"/>
              </a:solidFill>
              <a:round/>
              <a:headEnd/>
              <a:tailEnd/>
            </a:ln>
          </p:spPr>
          <p:txBody>
            <a:bodyPr wrap="none" anchor="ctr"/>
            <a:lstStyle/>
            <a:p>
              <a:endParaRPr lang="en-US"/>
            </a:p>
          </p:txBody>
        </p:sp>
        <p:sp>
          <p:nvSpPr>
            <p:cNvPr id="3106" name="Oval 76"/>
            <p:cNvSpPr>
              <a:spLocks noChangeArrowheads="1"/>
            </p:cNvSpPr>
            <p:nvPr/>
          </p:nvSpPr>
          <p:spPr bwMode="auto">
            <a:xfrm>
              <a:off x="1144" y="1604"/>
              <a:ext cx="104" cy="104"/>
            </a:xfrm>
            <a:prstGeom prst="ellipse">
              <a:avLst/>
            </a:prstGeom>
            <a:noFill/>
            <a:ln w="19050">
              <a:solidFill>
                <a:schemeClr val="tx1"/>
              </a:solidFill>
              <a:round/>
              <a:headEnd/>
              <a:tailEnd/>
            </a:ln>
          </p:spPr>
          <p:txBody>
            <a:bodyPr wrap="none" anchor="ctr"/>
            <a:lstStyle/>
            <a:p>
              <a:endParaRPr lang="en-US"/>
            </a:p>
          </p:txBody>
        </p:sp>
        <p:sp>
          <p:nvSpPr>
            <p:cNvPr id="3107" name="Text Box 77"/>
            <p:cNvSpPr txBox="1">
              <a:spLocks noChangeArrowheads="1"/>
            </p:cNvSpPr>
            <p:nvPr/>
          </p:nvSpPr>
          <p:spPr bwMode="auto">
            <a:xfrm>
              <a:off x="1246" y="1562"/>
              <a:ext cx="1060" cy="212"/>
            </a:xfrm>
            <a:prstGeom prst="rect">
              <a:avLst/>
            </a:prstGeom>
            <a:noFill/>
            <a:ln w="9525">
              <a:noFill/>
              <a:miter lim="800000"/>
              <a:headEnd/>
              <a:tailEnd/>
            </a:ln>
          </p:spPr>
          <p:txBody>
            <a:bodyPr wrap="none">
              <a:spAutoFit/>
            </a:bodyPr>
            <a:lstStyle/>
            <a:p>
              <a:r>
                <a:rPr lang="en-US" sz="1600"/>
                <a:t>Course Questions:</a:t>
              </a:r>
            </a:p>
          </p:txBody>
        </p:sp>
        <p:sp>
          <p:nvSpPr>
            <p:cNvPr id="3108" name="AutoShape 78"/>
            <p:cNvSpPr>
              <a:spLocks noChangeArrowheads="1"/>
            </p:cNvSpPr>
            <p:nvPr/>
          </p:nvSpPr>
          <p:spPr bwMode="auto">
            <a:xfrm>
              <a:off x="572" y="1032"/>
              <a:ext cx="2736" cy="400"/>
            </a:xfrm>
            <a:prstGeom prst="roundRect">
              <a:avLst>
                <a:gd name="adj" fmla="val 50000"/>
              </a:avLst>
            </a:prstGeom>
            <a:noFill/>
            <a:ln w="28575">
              <a:solidFill>
                <a:schemeClr val="tx1"/>
              </a:solidFill>
              <a:round/>
              <a:headEnd/>
              <a:tailEnd/>
            </a:ln>
          </p:spPr>
          <p:txBody>
            <a:bodyPr wrap="none" anchor="ctr"/>
            <a:lstStyle/>
            <a:p>
              <a:endParaRPr lang="en-US"/>
            </a:p>
          </p:txBody>
        </p:sp>
        <p:sp>
          <p:nvSpPr>
            <p:cNvPr id="3109" name="AutoShape 79"/>
            <p:cNvSpPr>
              <a:spLocks noChangeArrowheads="1"/>
            </p:cNvSpPr>
            <p:nvPr/>
          </p:nvSpPr>
          <p:spPr bwMode="auto">
            <a:xfrm>
              <a:off x="516" y="1128"/>
              <a:ext cx="320" cy="216"/>
            </a:xfrm>
            <a:prstGeom prst="roundRect">
              <a:avLst>
                <a:gd name="adj" fmla="val 50000"/>
              </a:avLst>
            </a:prstGeom>
            <a:solidFill>
              <a:schemeClr val="bg1"/>
            </a:solidFill>
            <a:ln w="28575">
              <a:solidFill>
                <a:schemeClr val="tx1"/>
              </a:solidFill>
              <a:round/>
              <a:headEnd/>
              <a:tailEnd/>
            </a:ln>
          </p:spPr>
          <p:txBody>
            <a:bodyPr wrap="none" anchor="ctr"/>
            <a:lstStyle/>
            <a:p>
              <a:endParaRPr lang="en-US"/>
            </a:p>
          </p:txBody>
        </p:sp>
        <p:sp>
          <p:nvSpPr>
            <p:cNvPr id="3110" name="Text Box 80"/>
            <p:cNvSpPr txBox="1">
              <a:spLocks noChangeArrowheads="1"/>
            </p:cNvSpPr>
            <p:nvPr/>
          </p:nvSpPr>
          <p:spPr bwMode="auto">
            <a:xfrm>
              <a:off x="489" y="1111"/>
              <a:ext cx="375" cy="233"/>
            </a:xfrm>
            <a:prstGeom prst="rect">
              <a:avLst/>
            </a:prstGeom>
            <a:noFill/>
            <a:ln w="9525">
              <a:noFill/>
              <a:miter lim="800000"/>
              <a:headEnd/>
              <a:tailEnd/>
            </a:ln>
          </p:spPr>
          <p:txBody>
            <a:bodyPr wrap="none">
              <a:spAutoFit/>
            </a:bodyPr>
            <a:lstStyle/>
            <a:p>
              <a:pPr algn="ctr"/>
              <a:r>
                <a:rPr lang="en-US" sz="900"/>
                <a:t>is</a:t>
              </a:r>
            </a:p>
            <a:p>
              <a:pPr algn="ctr"/>
              <a:r>
                <a:rPr lang="en-US" sz="900"/>
                <a:t>designed</a:t>
              </a:r>
            </a:p>
          </p:txBody>
        </p:sp>
        <p:sp>
          <p:nvSpPr>
            <p:cNvPr id="3111" name="Text Box 81"/>
            <p:cNvSpPr txBox="1">
              <a:spLocks noChangeArrowheads="1"/>
            </p:cNvSpPr>
            <p:nvPr/>
          </p:nvSpPr>
          <p:spPr bwMode="auto">
            <a:xfrm>
              <a:off x="3864" y="571"/>
              <a:ext cx="1168" cy="231"/>
            </a:xfrm>
            <a:prstGeom prst="rect">
              <a:avLst/>
            </a:prstGeom>
            <a:noFill/>
            <a:ln w="9525">
              <a:noFill/>
              <a:miter lim="800000"/>
              <a:headEnd/>
              <a:tailEnd/>
            </a:ln>
          </p:spPr>
          <p:txBody>
            <a:bodyPr wrap="none">
              <a:spAutoFit/>
            </a:bodyPr>
            <a:lstStyle/>
            <a:p>
              <a:r>
                <a:rPr lang="en-US" sz="1800"/>
                <a:t>Course Standards:</a:t>
              </a:r>
            </a:p>
          </p:txBody>
        </p:sp>
      </p:grpSp>
      <p:sp>
        <p:nvSpPr>
          <p:cNvPr id="3075" name="Text Box 84"/>
          <p:cNvSpPr txBox="1">
            <a:spLocks noChangeArrowheads="1"/>
          </p:cNvSpPr>
          <p:nvPr/>
        </p:nvSpPr>
        <p:spPr bwMode="auto">
          <a:xfrm>
            <a:off x="2057400" y="990600"/>
            <a:ext cx="3200400" cy="307975"/>
          </a:xfrm>
          <a:prstGeom prst="rect">
            <a:avLst/>
          </a:prstGeom>
          <a:noFill/>
          <a:ln w="9525">
            <a:noFill/>
            <a:miter lim="800000"/>
            <a:headEnd/>
            <a:tailEnd/>
          </a:ln>
        </p:spPr>
        <p:txBody>
          <a:bodyPr>
            <a:spAutoFit/>
          </a:bodyPr>
          <a:lstStyle/>
          <a:p>
            <a:pPr algn="ctr">
              <a:spcBef>
                <a:spcPct val="50000"/>
              </a:spcBef>
            </a:pPr>
            <a:r>
              <a:rPr lang="en-US" sz="1400"/>
              <a:t>Principles and Elements of Floral Design </a:t>
            </a:r>
            <a:endParaRPr lang="en-US"/>
          </a:p>
        </p:txBody>
      </p:sp>
      <p:sp>
        <p:nvSpPr>
          <p:cNvPr id="3076" name="Text Box 85"/>
          <p:cNvSpPr txBox="1">
            <a:spLocks noChangeArrowheads="1"/>
          </p:cNvSpPr>
          <p:nvPr/>
        </p:nvSpPr>
        <p:spPr bwMode="auto">
          <a:xfrm>
            <a:off x="1371600" y="304800"/>
            <a:ext cx="1524000" cy="244475"/>
          </a:xfrm>
          <a:prstGeom prst="rect">
            <a:avLst/>
          </a:prstGeom>
          <a:noFill/>
          <a:ln w="9525">
            <a:noFill/>
            <a:miter lim="800000"/>
            <a:headEnd/>
            <a:tailEnd/>
          </a:ln>
        </p:spPr>
        <p:txBody>
          <a:bodyPr>
            <a:spAutoFit/>
          </a:bodyPr>
          <a:lstStyle/>
          <a:p>
            <a:pPr>
              <a:spcBef>
                <a:spcPct val="50000"/>
              </a:spcBef>
            </a:pPr>
            <a:r>
              <a:rPr lang="en-US" sz="1000" dirty="0" smtClean="0"/>
              <a:t>Mr. Cortez</a:t>
            </a:r>
            <a:endParaRPr lang="en-US" sz="1000" dirty="0"/>
          </a:p>
        </p:txBody>
      </p:sp>
      <p:sp>
        <p:nvSpPr>
          <p:cNvPr id="3077" name="Text Box 86"/>
          <p:cNvSpPr txBox="1">
            <a:spLocks noChangeArrowheads="1"/>
          </p:cNvSpPr>
          <p:nvPr/>
        </p:nvSpPr>
        <p:spPr bwMode="auto">
          <a:xfrm>
            <a:off x="990600" y="533400"/>
            <a:ext cx="1905000" cy="244475"/>
          </a:xfrm>
          <a:prstGeom prst="rect">
            <a:avLst/>
          </a:prstGeom>
          <a:noFill/>
          <a:ln w="9525">
            <a:noFill/>
            <a:miter lim="800000"/>
            <a:headEnd/>
            <a:tailEnd/>
          </a:ln>
        </p:spPr>
        <p:txBody>
          <a:bodyPr>
            <a:spAutoFit/>
          </a:bodyPr>
          <a:lstStyle/>
          <a:p>
            <a:pPr>
              <a:spcBef>
                <a:spcPct val="50000"/>
              </a:spcBef>
            </a:pPr>
            <a:r>
              <a:rPr lang="en-US" sz="1000" dirty="0" smtClean="0"/>
              <a:t>1</a:t>
            </a:r>
            <a:r>
              <a:rPr lang="en-US" sz="1000" baseline="30000" dirty="0" smtClean="0"/>
              <a:t>st</a:t>
            </a:r>
            <a:r>
              <a:rPr lang="en-US" sz="1000" dirty="0" smtClean="0"/>
              <a:t>  </a:t>
            </a:r>
            <a:r>
              <a:rPr lang="en-US" sz="1000" dirty="0" smtClean="0"/>
              <a:t>and 5</a:t>
            </a:r>
            <a:r>
              <a:rPr lang="en-US" sz="1000" baseline="30000" dirty="0" smtClean="0"/>
              <a:t>th</a:t>
            </a:r>
            <a:r>
              <a:rPr lang="en-US" sz="1000" dirty="0" smtClean="0"/>
              <a:t> Periods</a:t>
            </a:r>
            <a:endParaRPr lang="en-US" sz="1000" dirty="0"/>
          </a:p>
        </p:txBody>
      </p:sp>
      <p:sp>
        <p:nvSpPr>
          <p:cNvPr id="3078" name="Text Box 87"/>
          <p:cNvSpPr txBox="1">
            <a:spLocks noChangeArrowheads="1"/>
          </p:cNvSpPr>
          <p:nvPr/>
        </p:nvSpPr>
        <p:spPr bwMode="auto">
          <a:xfrm>
            <a:off x="6858000" y="609600"/>
            <a:ext cx="1600200" cy="800219"/>
          </a:xfrm>
          <a:prstGeom prst="rect">
            <a:avLst/>
          </a:prstGeom>
          <a:noFill/>
          <a:ln w="9525">
            <a:noFill/>
            <a:miter lim="800000"/>
            <a:headEnd/>
            <a:tailEnd/>
          </a:ln>
        </p:spPr>
        <p:txBody>
          <a:bodyPr>
            <a:spAutoFit/>
          </a:bodyPr>
          <a:lstStyle/>
          <a:p>
            <a:pPr>
              <a:spcBef>
                <a:spcPct val="50000"/>
              </a:spcBef>
            </a:pPr>
            <a:r>
              <a:rPr lang="en-US" sz="1000" dirty="0" smtClean="0"/>
              <a:t>2015-2016</a:t>
            </a:r>
          </a:p>
          <a:p>
            <a:pPr>
              <a:spcBef>
                <a:spcPct val="50000"/>
              </a:spcBef>
            </a:pPr>
            <a:endParaRPr lang="en-US" dirty="0"/>
          </a:p>
        </p:txBody>
      </p:sp>
      <p:sp>
        <p:nvSpPr>
          <p:cNvPr id="3079" name="Rectangle 88"/>
          <p:cNvSpPr>
            <a:spLocks noChangeArrowheads="1"/>
          </p:cNvSpPr>
          <p:nvPr/>
        </p:nvSpPr>
        <p:spPr bwMode="auto">
          <a:xfrm>
            <a:off x="609600" y="2895600"/>
            <a:ext cx="4953000" cy="3016250"/>
          </a:xfrm>
          <a:prstGeom prst="rect">
            <a:avLst/>
          </a:prstGeom>
          <a:noFill/>
          <a:ln w="9525">
            <a:noFill/>
            <a:miter lim="800000"/>
            <a:headEnd/>
            <a:tailEnd/>
          </a:ln>
        </p:spPr>
        <p:txBody>
          <a:bodyPr>
            <a:spAutoFit/>
          </a:bodyPr>
          <a:lstStyle/>
          <a:p>
            <a:pPr marL="457200" indent="-457200">
              <a:lnSpc>
                <a:spcPct val="95000"/>
              </a:lnSpc>
              <a:buFontTx/>
              <a:buAutoNum type="arabicPeriod"/>
            </a:pPr>
            <a:r>
              <a:rPr lang="en-US" sz="1000"/>
              <a:t>When you hear the word Floriculture what do you think of?</a:t>
            </a:r>
          </a:p>
          <a:p>
            <a:pPr marL="457200" indent="-457200">
              <a:lnSpc>
                <a:spcPct val="95000"/>
              </a:lnSpc>
              <a:buFontTx/>
              <a:buAutoNum type="arabicPeriod"/>
            </a:pPr>
            <a:r>
              <a:rPr lang="en-US" sz="1000"/>
              <a:t>If all the flowers were removed from earth what would be the our world be like?</a:t>
            </a:r>
          </a:p>
          <a:p>
            <a:pPr marL="457200" indent="-457200">
              <a:lnSpc>
                <a:spcPct val="95000"/>
              </a:lnSpc>
              <a:buFontTx/>
              <a:buAutoNum type="arabicPeriod"/>
            </a:pPr>
            <a:r>
              <a:rPr lang="en-US" sz="1000"/>
              <a:t>To be successful in Floriculture career what skills and traits must you possess? </a:t>
            </a:r>
          </a:p>
          <a:p>
            <a:pPr marL="457200" indent="-457200">
              <a:lnSpc>
                <a:spcPct val="95000"/>
              </a:lnSpc>
              <a:buFontTx/>
              <a:buAutoNum type="arabicPeriod"/>
            </a:pPr>
            <a:r>
              <a:rPr lang="en-US" sz="1000"/>
              <a:t>There are many ways to identify plants.  When looking at a plant what steps would you take to identify it?</a:t>
            </a:r>
          </a:p>
          <a:p>
            <a:pPr marL="457200" indent="-457200">
              <a:lnSpc>
                <a:spcPct val="95000"/>
              </a:lnSpc>
              <a:buFontTx/>
              <a:buAutoNum type="arabicPeriod"/>
            </a:pPr>
            <a:r>
              <a:rPr lang="en-US" sz="1000"/>
              <a:t>Safety is our number one concern when dealing with floral design tools – What are some of the safety rules we follow and what is the possible outcome if these rules are not followed?</a:t>
            </a:r>
          </a:p>
          <a:p>
            <a:pPr marL="457200" indent="-457200">
              <a:lnSpc>
                <a:spcPct val="95000"/>
              </a:lnSpc>
              <a:buFontTx/>
              <a:buAutoNum type="arabicPeriod"/>
            </a:pPr>
            <a:r>
              <a:rPr lang="en-US" sz="1000"/>
              <a:t>Looking at the history of floral design what would history be like without flowers and floral design?</a:t>
            </a:r>
          </a:p>
          <a:p>
            <a:pPr marL="457200" indent="-457200">
              <a:lnSpc>
                <a:spcPct val="95000"/>
              </a:lnSpc>
              <a:buFontTx/>
              <a:buAutoNum type="arabicPeriod"/>
            </a:pPr>
            <a:r>
              <a:rPr lang="en-US" sz="1000"/>
              <a:t>When preserving and storing flowers what are the top three things to remember.? </a:t>
            </a:r>
          </a:p>
          <a:p>
            <a:pPr marL="457200" indent="-457200">
              <a:lnSpc>
                <a:spcPct val="95000"/>
              </a:lnSpc>
              <a:buFontTx/>
              <a:buAutoNum type="arabicPeriod"/>
            </a:pPr>
            <a:r>
              <a:rPr lang="en-US" sz="1000"/>
              <a:t>The floral industry standards are strict.   If you want to work in the industry it is important to develop skills,  practice these skills, and keep a portfolio of your work. Make sure that you keep a portfolio of your work for a later date.  </a:t>
            </a:r>
          </a:p>
          <a:p>
            <a:pPr marL="457200" indent="-457200">
              <a:lnSpc>
                <a:spcPct val="95000"/>
              </a:lnSpc>
              <a:buFontTx/>
              <a:buAutoNum type="arabicPeriod"/>
            </a:pPr>
            <a:endParaRPr lang="en-US" sz="1000"/>
          </a:p>
          <a:p>
            <a:pPr marL="457200" indent="-457200">
              <a:lnSpc>
                <a:spcPct val="95000"/>
              </a:lnSpc>
              <a:buFontTx/>
              <a:buAutoNum type="arabicPeriod"/>
            </a:pPr>
            <a:endParaRPr lang="en-US" sz="1000"/>
          </a:p>
          <a:p>
            <a:pPr marL="457200" indent="-457200">
              <a:lnSpc>
                <a:spcPct val="95000"/>
              </a:lnSpc>
              <a:buFontTx/>
              <a:buAutoNum type="arabicPeriod"/>
            </a:pPr>
            <a:endParaRPr lang="en-US" sz="1000"/>
          </a:p>
          <a:p>
            <a:pPr marL="457200" indent="-457200">
              <a:lnSpc>
                <a:spcPct val="95000"/>
              </a:lnSpc>
              <a:buFontTx/>
              <a:buAutoNum type="arabicPeriod"/>
            </a:pPr>
            <a:endParaRPr lang="en-US" sz="1000"/>
          </a:p>
          <a:p>
            <a:pPr marL="457200" indent="-457200">
              <a:lnSpc>
                <a:spcPct val="95000"/>
              </a:lnSpc>
              <a:buFontTx/>
              <a:buAutoNum type="arabicPeriod"/>
            </a:pPr>
            <a:endParaRPr lang="en-US" sz="1000"/>
          </a:p>
          <a:p>
            <a:pPr marL="457200" indent="-457200">
              <a:lnSpc>
                <a:spcPct val="95000"/>
              </a:lnSpc>
              <a:buFontTx/>
              <a:buAutoNum type="arabicPeriod"/>
            </a:pPr>
            <a:endParaRPr lang="en-US" sz="1000"/>
          </a:p>
        </p:txBody>
      </p:sp>
      <p:sp>
        <p:nvSpPr>
          <p:cNvPr id="3080" name="Text Box 90"/>
          <p:cNvSpPr txBox="1">
            <a:spLocks noChangeArrowheads="1"/>
          </p:cNvSpPr>
          <p:nvPr/>
        </p:nvSpPr>
        <p:spPr bwMode="auto">
          <a:xfrm>
            <a:off x="5638800" y="1219200"/>
            <a:ext cx="2819400" cy="1874872"/>
          </a:xfrm>
          <a:prstGeom prst="rect">
            <a:avLst/>
          </a:prstGeom>
          <a:noFill/>
          <a:ln w="9525">
            <a:noFill/>
            <a:miter lim="800000"/>
            <a:headEnd/>
            <a:tailEnd/>
          </a:ln>
        </p:spPr>
        <p:txBody>
          <a:bodyPr>
            <a:spAutoFit/>
          </a:bodyPr>
          <a:lstStyle/>
          <a:p>
            <a:pPr algn="ctr">
              <a:lnSpc>
                <a:spcPct val="50000"/>
              </a:lnSpc>
              <a:spcBef>
                <a:spcPct val="50000"/>
              </a:spcBef>
            </a:pPr>
            <a:r>
              <a:rPr lang="en-US" sz="1000" b="1" u="sng" dirty="0" smtClean="0"/>
              <a:t>Six - Week Grade</a:t>
            </a:r>
          </a:p>
          <a:p>
            <a:pPr>
              <a:lnSpc>
                <a:spcPct val="50000"/>
              </a:lnSpc>
              <a:spcBef>
                <a:spcPct val="50000"/>
              </a:spcBef>
            </a:pPr>
            <a:r>
              <a:rPr lang="en-US" sz="1000" dirty="0" smtClean="0"/>
              <a:t>Projects/Presentations and Labs – </a:t>
            </a:r>
            <a:r>
              <a:rPr lang="en-US" sz="1000" dirty="0" smtClean="0"/>
              <a:t>30%</a:t>
            </a:r>
            <a:endParaRPr lang="en-US" sz="1000" dirty="0" smtClean="0"/>
          </a:p>
          <a:p>
            <a:pPr>
              <a:lnSpc>
                <a:spcPct val="50000"/>
              </a:lnSpc>
              <a:spcBef>
                <a:spcPct val="50000"/>
              </a:spcBef>
            </a:pPr>
            <a:r>
              <a:rPr lang="en-US" sz="1000" dirty="0" smtClean="0"/>
              <a:t>Unit Exam/Tests – </a:t>
            </a:r>
            <a:r>
              <a:rPr lang="en-US" sz="1000" dirty="0" smtClean="0"/>
              <a:t>30%</a:t>
            </a:r>
            <a:endParaRPr lang="en-US" sz="1000" dirty="0" smtClean="0"/>
          </a:p>
          <a:p>
            <a:pPr>
              <a:lnSpc>
                <a:spcPct val="50000"/>
              </a:lnSpc>
              <a:spcBef>
                <a:spcPct val="50000"/>
              </a:spcBef>
            </a:pPr>
            <a:r>
              <a:rPr lang="en-US" sz="1000" dirty="0" smtClean="0"/>
              <a:t>Daily Grades/Participation – </a:t>
            </a:r>
            <a:r>
              <a:rPr lang="en-US" sz="1000" dirty="0" smtClean="0"/>
              <a:t>30%</a:t>
            </a:r>
            <a:endParaRPr lang="en-US" sz="1000" dirty="0" smtClean="0"/>
          </a:p>
          <a:p>
            <a:pPr>
              <a:lnSpc>
                <a:spcPct val="50000"/>
              </a:lnSpc>
              <a:spcBef>
                <a:spcPct val="50000"/>
              </a:spcBef>
            </a:pPr>
            <a:r>
              <a:rPr lang="en-US" sz="1000" dirty="0" smtClean="0"/>
              <a:t>Quizzes – </a:t>
            </a:r>
            <a:r>
              <a:rPr lang="en-US" sz="1000" dirty="0" smtClean="0"/>
              <a:t>10%</a:t>
            </a:r>
            <a:endParaRPr lang="en-US" sz="1000" dirty="0" smtClean="0"/>
          </a:p>
          <a:p>
            <a:pPr algn="ctr">
              <a:lnSpc>
                <a:spcPct val="50000"/>
              </a:lnSpc>
              <a:spcBef>
                <a:spcPct val="50000"/>
              </a:spcBef>
            </a:pPr>
            <a:r>
              <a:rPr lang="en-US" sz="1000" b="1" u="sng" dirty="0" smtClean="0"/>
              <a:t>Semester Grade</a:t>
            </a:r>
          </a:p>
          <a:p>
            <a:pPr>
              <a:lnSpc>
                <a:spcPct val="50000"/>
              </a:lnSpc>
              <a:spcBef>
                <a:spcPct val="50000"/>
              </a:spcBef>
            </a:pPr>
            <a:r>
              <a:rPr lang="en-US" sz="1000" dirty="0" smtClean="0"/>
              <a:t>3 Six-Weeks Grades - 25% each</a:t>
            </a:r>
          </a:p>
          <a:p>
            <a:pPr>
              <a:lnSpc>
                <a:spcPct val="50000"/>
              </a:lnSpc>
              <a:spcBef>
                <a:spcPct val="50000"/>
              </a:spcBef>
            </a:pPr>
            <a:r>
              <a:rPr lang="en-US" sz="1000" dirty="0" smtClean="0"/>
              <a:t>Semester Exam - 25%</a:t>
            </a:r>
          </a:p>
          <a:p>
            <a:pPr algn="ctr">
              <a:lnSpc>
                <a:spcPct val="50000"/>
              </a:lnSpc>
              <a:spcBef>
                <a:spcPct val="50000"/>
              </a:spcBef>
            </a:pPr>
            <a:r>
              <a:rPr lang="en-US" sz="1000" b="1" u="sng" dirty="0" smtClean="0"/>
              <a:t>Final Course Grade</a:t>
            </a:r>
          </a:p>
          <a:p>
            <a:pPr>
              <a:lnSpc>
                <a:spcPct val="50000"/>
              </a:lnSpc>
              <a:spcBef>
                <a:spcPct val="50000"/>
              </a:spcBef>
            </a:pPr>
            <a:r>
              <a:rPr lang="en-US" sz="1000" dirty="0" smtClean="0"/>
              <a:t>The average of all Six Weeks Grades  (6) plus the</a:t>
            </a:r>
          </a:p>
          <a:p>
            <a:pPr>
              <a:lnSpc>
                <a:spcPct val="50000"/>
              </a:lnSpc>
              <a:spcBef>
                <a:spcPct val="50000"/>
              </a:spcBef>
            </a:pPr>
            <a:r>
              <a:rPr lang="en-US" sz="1000" dirty="0" smtClean="0"/>
              <a:t> Semester Exam (1)  and the Final Exam (1). This</a:t>
            </a:r>
          </a:p>
          <a:p>
            <a:pPr>
              <a:lnSpc>
                <a:spcPct val="50000"/>
              </a:lnSpc>
              <a:spcBef>
                <a:spcPct val="50000"/>
              </a:spcBef>
            </a:pPr>
            <a:r>
              <a:rPr lang="en-US" sz="1000" dirty="0" smtClean="0"/>
              <a:t> is a total of eight (8) grades averaged. </a:t>
            </a:r>
          </a:p>
        </p:txBody>
      </p:sp>
      <p:sp>
        <p:nvSpPr>
          <p:cNvPr id="3081" name="Text Box 91"/>
          <p:cNvSpPr txBox="1">
            <a:spLocks noChangeArrowheads="1"/>
          </p:cNvSpPr>
          <p:nvPr/>
        </p:nvSpPr>
        <p:spPr bwMode="auto">
          <a:xfrm>
            <a:off x="1295400" y="1676400"/>
            <a:ext cx="3810000" cy="611188"/>
          </a:xfrm>
          <a:prstGeom prst="rect">
            <a:avLst/>
          </a:prstGeom>
          <a:noFill/>
          <a:ln w="9525">
            <a:noFill/>
            <a:miter lim="800000"/>
            <a:headEnd/>
            <a:tailEnd/>
          </a:ln>
        </p:spPr>
        <p:txBody>
          <a:bodyPr>
            <a:spAutoFit/>
          </a:bodyPr>
          <a:lstStyle/>
          <a:p>
            <a:pPr>
              <a:lnSpc>
                <a:spcPct val="75000"/>
              </a:lnSpc>
              <a:spcBef>
                <a:spcPct val="50000"/>
              </a:spcBef>
            </a:pPr>
            <a:r>
              <a:rPr lang="en-US" sz="900"/>
              <a:t>to develop a students' ability to identify and demonstrate the principles and techniques related to floral design as well as develop an understanding of the management of the floral enterprises.  The students will learn, reinforce, apply and transfer their knowledge and skills and technologies in a variety of settings.</a:t>
            </a:r>
          </a:p>
        </p:txBody>
      </p:sp>
      <p:graphicFrame>
        <p:nvGraphicFramePr>
          <p:cNvPr id="89" name="Table 88"/>
          <p:cNvGraphicFramePr>
            <a:graphicFrameLocks noGrp="1"/>
          </p:cNvGraphicFramePr>
          <p:nvPr>
            <p:extLst>
              <p:ext uri="{D42A27DB-BD31-4B8C-83A1-F6EECF244321}">
                <p14:modId xmlns:p14="http://schemas.microsoft.com/office/powerpoint/2010/main" val="3347184320"/>
              </p:ext>
            </p:extLst>
          </p:nvPr>
        </p:nvGraphicFramePr>
        <p:xfrm>
          <a:off x="5791200" y="3200400"/>
          <a:ext cx="2438400" cy="2926080"/>
        </p:xfrm>
        <a:graphic>
          <a:graphicData uri="http://schemas.openxmlformats.org/drawingml/2006/table">
            <a:tbl>
              <a:tblPr firstRow="1" bandRow="1">
                <a:tableStyleId>{2D5ABB26-0587-4C30-8999-92F81FD0307C}</a:tableStyleId>
              </a:tblPr>
              <a:tblGrid>
                <a:gridCol w="812800"/>
                <a:gridCol w="812800"/>
                <a:gridCol w="812800"/>
              </a:tblGrid>
              <a:tr h="278765">
                <a:tc>
                  <a:txBody>
                    <a:bodyPr/>
                    <a:lstStyle/>
                    <a:p>
                      <a:r>
                        <a:rPr lang="en-US" dirty="0" smtClean="0"/>
                        <a:t>1st</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8765">
                <a:tc>
                  <a:txBody>
                    <a:bodyPr/>
                    <a:lstStyle/>
                    <a:p>
                      <a:r>
                        <a:rPr lang="en-US" dirty="0" smtClean="0"/>
                        <a:t>2nd</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8765">
                <a:tc>
                  <a:txBody>
                    <a:bodyPr/>
                    <a:lstStyle/>
                    <a:p>
                      <a:r>
                        <a:rPr lang="en-US" dirty="0" smtClean="0"/>
                        <a:t>3rd</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8765">
                <a:tc>
                  <a:txBody>
                    <a:bodyPr/>
                    <a:lstStyle/>
                    <a:p>
                      <a:r>
                        <a:rPr lang="en-US" dirty="0" smtClean="0"/>
                        <a:t>Mid</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8765">
                <a:tc>
                  <a:txBody>
                    <a:bodyPr/>
                    <a:lstStyle/>
                    <a:p>
                      <a:r>
                        <a:rPr lang="en-US" dirty="0" smtClean="0"/>
                        <a:t>4th</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8765">
                <a:tc>
                  <a:txBody>
                    <a:bodyPr/>
                    <a:lstStyle/>
                    <a:p>
                      <a:r>
                        <a:rPr lang="en-US" dirty="0" smtClean="0"/>
                        <a:t>5th</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8765">
                <a:tc>
                  <a:txBody>
                    <a:bodyPr/>
                    <a:lstStyle/>
                    <a:p>
                      <a:r>
                        <a:rPr lang="en-US" dirty="0" smtClean="0"/>
                        <a:t>6th</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78765">
                <a:tc>
                  <a:txBody>
                    <a:bodyPr/>
                    <a:lstStyle/>
                    <a:p>
                      <a:r>
                        <a:rPr lang="en-US" dirty="0" smtClean="0"/>
                        <a:t>Final</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533</TotalTime>
  <Words>470</Words>
  <Application>Microsoft Macintosh PowerPoint</Application>
  <PresentationFormat>On-screen Show (4:3)</PresentationFormat>
  <Paragraphs>99</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PowerPoint Presentation</vt:lpstr>
      <vt:lpstr>PowerPoint Presentation</vt:lpstr>
    </vt:vector>
  </TitlesOfParts>
  <Company>CRL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Julie Tollefson</dc:creator>
  <cp:lastModifiedBy>ardadmin</cp:lastModifiedBy>
  <cp:revision>184</cp:revision>
  <cp:lastPrinted>2015-08-23T13:52:30Z</cp:lastPrinted>
  <dcterms:created xsi:type="dcterms:W3CDTF">1999-09-27T15:02:46Z</dcterms:created>
  <dcterms:modified xsi:type="dcterms:W3CDTF">2015-08-23T13:52:40Z</dcterms:modified>
</cp:coreProperties>
</file>