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90" autoAdjust="0"/>
    <p:restoredTop sz="94660"/>
  </p:normalViewPr>
  <p:slideViewPr>
    <p:cSldViewPr>
      <p:cViewPr>
        <p:scale>
          <a:sx n="100" d="100"/>
          <a:sy n="100" d="100"/>
        </p:scale>
        <p:origin x="-6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86889-203A-44BD-8573-0C2C59C2C25E}" type="datetimeFigureOut">
              <a:rPr lang="en-US" smtClean="0"/>
              <a:t>8/23/15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DF6CD-8338-4442-8013-B029AAC54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00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333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993" y="4420315"/>
            <a:ext cx="5615940" cy="418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DB45D719-BFB7-4A6B-9F23-F6EC6B6D6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86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C2EFB7-24EF-4D40-927E-6475997AF7C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345BA1-CE6B-4AF2-BDF8-5A4D2DD284A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2BA5B-E8A6-4872-A244-602FD06E4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A6E64-C54D-48D2-8A90-6099C8547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F2ECE-1A7B-45FF-A8CA-8881ED447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087EB-E1DF-4BE7-B294-962BBBCA3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93913-7F5B-4ADF-B2DD-B12370B87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E8E9C-1E2D-469C-92BF-B5D2EE35A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AB3EE-D69A-4D3A-ADB6-E8A12DD8E0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5B64D-3F89-4543-A6F5-063ADDC04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B563F-37CD-4A71-A285-2609DE87D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E9CCB-94C5-42F7-BBC4-E51C603C3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1DB30-F56F-43E5-B23E-6DFBF0355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fld id="{91948B4C-94D7-4CE1-8AF8-9CA1F041A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635000" y="257175"/>
            <a:ext cx="7867650" cy="5919788"/>
            <a:chOff x="400" y="162"/>
            <a:chExt cx="4956" cy="3729"/>
          </a:xfrm>
        </p:grpSpPr>
        <p:sp>
          <p:nvSpPr>
            <p:cNvPr id="2058" name="Rectangle 3"/>
            <p:cNvSpPr>
              <a:spLocks noChangeArrowheads="1"/>
            </p:cNvSpPr>
            <p:nvPr/>
          </p:nvSpPr>
          <p:spPr bwMode="auto">
            <a:xfrm>
              <a:off x="400" y="549"/>
              <a:ext cx="4941" cy="334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Line 4"/>
            <p:cNvSpPr>
              <a:spLocks noChangeShapeType="1"/>
            </p:cNvSpPr>
            <p:nvPr/>
          </p:nvSpPr>
          <p:spPr bwMode="auto">
            <a:xfrm flipH="1">
              <a:off x="400" y="1545"/>
              <a:ext cx="30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Line 5"/>
            <p:cNvSpPr>
              <a:spLocks noChangeShapeType="1"/>
            </p:cNvSpPr>
            <p:nvPr/>
          </p:nvSpPr>
          <p:spPr bwMode="auto">
            <a:xfrm>
              <a:off x="3490" y="557"/>
              <a:ext cx="0" cy="33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Rectangle 6"/>
            <p:cNvSpPr>
              <a:spLocks noChangeArrowheads="1"/>
            </p:cNvSpPr>
            <p:nvPr/>
          </p:nvSpPr>
          <p:spPr bwMode="auto">
            <a:xfrm>
              <a:off x="404" y="180"/>
              <a:ext cx="1480" cy="3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Line 7"/>
            <p:cNvSpPr>
              <a:spLocks noChangeShapeType="1"/>
            </p:cNvSpPr>
            <p:nvPr/>
          </p:nvSpPr>
          <p:spPr bwMode="auto">
            <a:xfrm>
              <a:off x="404" y="340"/>
              <a:ext cx="14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" name="Text Box 8"/>
            <p:cNvSpPr txBox="1">
              <a:spLocks noChangeArrowheads="1"/>
            </p:cNvSpPr>
            <p:nvPr/>
          </p:nvSpPr>
          <p:spPr bwMode="auto">
            <a:xfrm>
              <a:off x="406" y="190"/>
              <a:ext cx="44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/>
                <a:t>Teacher(s):</a:t>
              </a:r>
            </a:p>
          </p:txBody>
        </p:sp>
        <p:sp>
          <p:nvSpPr>
            <p:cNvPr id="2064" name="Text Box 9"/>
            <p:cNvSpPr txBox="1">
              <a:spLocks noChangeArrowheads="1"/>
            </p:cNvSpPr>
            <p:nvPr/>
          </p:nvSpPr>
          <p:spPr bwMode="auto">
            <a:xfrm>
              <a:off x="406" y="342"/>
              <a:ext cx="28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/>
                <a:t>Time:</a:t>
              </a:r>
            </a:p>
          </p:txBody>
        </p:sp>
        <p:sp>
          <p:nvSpPr>
            <p:cNvPr id="2065" name="Text Box 10"/>
            <p:cNvSpPr txBox="1">
              <a:spLocks noChangeArrowheads="1"/>
            </p:cNvSpPr>
            <p:nvPr/>
          </p:nvSpPr>
          <p:spPr bwMode="auto">
            <a:xfrm>
              <a:off x="1846" y="162"/>
              <a:ext cx="2087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sz="1600" b="1"/>
                <a:t>The</a:t>
              </a:r>
              <a:endParaRPr lang="en-US" sz="2800" b="1"/>
            </a:p>
            <a:p>
              <a:pPr>
                <a:lnSpc>
                  <a:spcPct val="70000"/>
                </a:lnSpc>
              </a:pPr>
              <a:r>
                <a:rPr lang="en-US" sz="3200" b="1"/>
                <a:t>Course Organizer</a:t>
              </a:r>
              <a:endParaRPr lang="en-US" sz="2800" b="1"/>
            </a:p>
          </p:txBody>
        </p:sp>
        <p:sp>
          <p:nvSpPr>
            <p:cNvPr id="2066" name="Rectangle 11"/>
            <p:cNvSpPr>
              <a:spLocks noChangeArrowheads="1"/>
            </p:cNvSpPr>
            <p:nvPr/>
          </p:nvSpPr>
          <p:spPr bwMode="auto">
            <a:xfrm>
              <a:off x="3876" y="184"/>
              <a:ext cx="1480" cy="3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" name="Line 12"/>
            <p:cNvSpPr>
              <a:spLocks noChangeShapeType="1"/>
            </p:cNvSpPr>
            <p:nvPr/>
          </p:nvSpPr>
          <p:spPr bwMode="auto">
            <a:xfrm>
              <a:off x="3876" y="344"/>
              <a:ext cx="14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Text Box 13"/>
            <p:cNvSpPr txBox="1">
              <a:spLocks noChangeArrowheads="1"/>
            </p:cNvSpPr>
            <p:nvPr/>
          </p:nvSpPr>
          <p:spPr bwMode="auto">
            <a:xfrm>
              <a:off x="3874" y="190"/>
              <a:ext cx="35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/>
                <a:t>Student:</a:t>
              </a:r>
            </a:p>
          </p:txBody>
        </p:sp>
        <p:sp>
          <p:nvSpPr>
            <p:cNvPr id="2069" name="Text Box 14"/>
            <p:cNvSpPr txBox="1">
              <a:spLocks noChangeArrowheads="1"/>
            </p:cNvSpPr>
            <p:nvPr/>
          </p:nvSpPr>
          <p:spPr bwMode="auto">
            <a:xfrm>
              <a:off x="3874" y="342"/>
              <a:ext cx="52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/>
                <a:t>Course Dates:</a:t>
              </a:r>
            </a:p>
          </p:txBody>
        </p:sp>
        <p:sp>
          <p:nvSpPr>
            <p:cNvPr id="2070" name="Rectangle 15"/>
            <p:cNvSpPr>
              <a:spLocks noChangeArrowheads="1"/>
            </p:cNvSpPr>
            <p:nvPr/>
          </p:nvSpPr>
          <p:spPr bwMode="auto">
            <a:xfrm>
              <a:off x="3532" y="596"/>
              <a:ext cx="176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Oval 16"/>
            <p:cNvSpPr>
              <a:spLocks noChangeArrowheads="1"/>
            </p:cNvSpPr>
            <p:nvPr/>
          </p:nvSpPr>
          <p:spPr bwMode="auto">
            <a:xfrm>
              <a:off x="3764" y="620"/>
              <a:ext cx="104" cy="10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Text Box 17"/>
            <p:cNvSpPr txBox="1">
              <a:spLocks noChangeArrowheads="1"/>
            </p:cNvSpPr>
            <p:nvPr/>
          </p:nvSpPr>
          <p:spPr bwMode="auto">
            <a:xfrm>
              <a:off x="4366" y="742"/>
              <a:ext cx="1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900"/>
            </a:p>
          </p:txBody>
        </p:sp>
        <p:sp>
          <p:nvSpPr>
            <p:cNvPr id="2073" name="Text Box 18"/>
            <p:cNvSpPr txBox="1">
              <a:spLocks noChangeArrowheads="1"/>
            </p:cNvSpPr>
            <p:nvPr/>
          </p:nvSpPr>
          <p:spPr bwMode="auto">
            <a:xfrm>
              <a:off x="3530" y="742"/>
              <a:ext cx="1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900"/>
            </a:p>
          </p:txBody>
        </p:sp>
        <p:sp>
          <p:nvSpPr>
            <p:cNvPr id="2074" name="Text Box 19"/>
            <p:cNvSpPr txBox="1">
              <a:spLocks noChangeArrowheads="1"/>
            </p:cNvSpPr>
            <p:nvPr/>
          </p:nvSpPr>
          <p:spPr bwMode="auto">
            <a:xfrm>
              <a:off x="4866" y="742"/>
              <a:ext cx="1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900"/>
            </a:p>
          </p:txBody>
        </p:sp>
        <p:sp>
          <p:nvSpPr>
            <p:cNvPr id="2075" name="Text Box 20"/>
            <p:cNvSpPr txBox="1">
              <a:spLocks noChangeArrowheads="1"/>
            </p:cNvSpPr>
            <p:nvPr/>
          </p:nvSpPr>
          <p:spPr bwMode="auto">
            <a:xfrm>
              <a:off x="610" y="611"/>
              <a:ext cx="77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This Course:</a:t>
              </a:r>
            </a:p>
          </p:txBody>
        </p:sp>
        <p:sp>
          <p:nvSpPr>
            <p:cNvPr id="2076" name="Text Box 21"/>
            <p:cNvSpPr txBox="1">
              <a:spLocks noChangeArrowheads="1"/>
            </p:cNvSpPr>
            <p:nvPr/>
          </p:nvSpPr>
          <p:spPr bwMode="auto">
            <a:xfrm>
              <a:off x="3504" y="832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400"/>
            </a:p>
          </p:txBody>
        </p:sp>
        <p:sp>
          <p:nvSpPr>
            <p:cNvPr id="2077" name="Text Box 22"/>
            <p:cNvSpPr txBox="1">
              <a:spLocks noChangeArrowheads="1"/>
            </p:cNvSpPr>
            <p:nvPr/>
          </p:nvSpPr>
          <p:spPr bwMode="auto">
            <a:xfrm>
              <a:off x="3508" y="1296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400"/>
            </a:p>
          </p:txBody>
        </p:sp>
        <p:sp>
          <p:nvSpPr>
            <p:cNvPr id="2078" name="Text Box 23"/>
            <p:cNvSpPr txBox="1">
              <a:spLocks noChangeArrowheads="1"/>
            </p:cNvSpPr>
            <p:nvPr/>
          </p:nvSpPr>
          <p:spPr bwMode="auto">
            <a:xfrm>
              <a:off x="3936" y="1872"/>
              <a:ext cx="100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dirty="0"/>
                <a:t>Course Progress Graph</a:t>
              </a:r>
            </a:p>
          </p:txBody>
        </p:sp>
        <p:sp>
          <p:nvSpPr>
            <p:cNvPr id="2081" name="Oval 75"/>
            <p:cNvSpPr>
              <a:spLocks noChangeArrowheads="1"/>
            </p:cNvSpPr>
            <p:nvPr/>
          </p:nvSpPr>
          <p:spPr bwMode="auto">
            <a:xfrm>
              <a:off x="508" y="660"/>
              <a:ext cx="104" cy="10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2" name="Oval 76"/>
            <p:cNvSpPr>
              <a:spLocks noChangeArrowheads="1"/>
            </p:cNvSpPr>
            <p:nvPr/>
          </p:nvSpPr>
          <p:spPr bwMode="auto">
            <a:xfrm>
              <a:off x="1144" y="1604"/>
              <a:ext cx="104" cy="10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3" name="Text Box 77"/>
            <p:cNvSpPr txBox="1">
              <a:spLocks noChangeArrowheads="1"/>
            </p:cNvSpPr>
            <p:nvPr/>
          </p:nvSpPr>
          <p:spPr bwMode="auto">
            <a:xfrm>
              <a:off x="1248" y="1536"/>
              <a:ext cx="106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Course Questions:</a:t>
              </a:r>
            </a:p>
          </p:txBody>
        </p:sp>
        <p:sp>
          <p:nvSpPr>
            <p:cNvPr id="2084" name="AutoShape 78"/>
            <p:cNvSpPr>
              <a:spLocks noChangeArrowheads="1"/>
            </p:cNvSpPr>
            <p:nvPr/>
          </p:nvSpPr>
          <p:spPr bwMode="auto">
            <a:xfrm>
              <a:off x="572" y="1032"/>
              <a:ext cx="2736" cy="400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5" name="AutoShape 79"/>
            <p:cNvSpPr>
              <a:spLocks noChangeArrowheads="1"/>
            </p:cNvSpPr>
            <p:nvPr/>
          </p:nvSpPr>
          <p:spPr bwMode="auto">
            <a:xfrm>
              <a:off x="516" y="1128"/>
              <a:ext cx="320" cy="21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6" name="Text Box 80"/>
            <p:cNvSpPr txBox="1">
              <a:spLocks noChangeArrowheads="1"/>
            </p:cNvSpPr>
            <p:nvPr/>
          </p:nvSpPr>
          <p:spPr bwMode="auto">
            <a:xfrm>
              <a:off x="529" y="1111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/>
                <a:t>is</a:t>
              </a:r>
            </a:p>
            <a:p>
              <a:pPr algn="ctr"/>
              <a:r>
                <a:rPr lang="en-US" sz="1000"/>
                <a:t>about</a:t>
              </a:r>
            </a:p>
          </p:txBody>
        </p:sp>
        <p:sp>
          <p:nvSpPr>
            <p:cNvPr id="2087" name="Text Box 81"/>
            <p:cNvSpPr txBox="1">
              <a:spLocks noChangeArrowheads="1"/>
            </p:cNvSpPr>
            <p:nvPr/>
          </p:nvSpPr>
          <p:spPr bwMode="auto">
            <a:xfrm>
              <a:off x="3864" y="571"/>
              <a:ext cx="11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Course Standards:</a:t>
              </a:r>
            </a:p>
          </p:txBody>
        </p:sp>
      </p:grpSp>
      <p:sp>
        <p:nvSpPr>
          <p:cNvPr id="2051" name="Text Box 84"/>
          <p:cNvSpPr txBox="1">
            <a:spLocks noChangeArrowheads="1"/>
          </p:cNvSpPr>
          <p:nvPr/>
        </p:nvSpPr>
        <p:spPr bwMode="auto">
          <a:xfrm>
            <a:off x="2057400" y="990600"/>
            <a:ext cx="320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/>
              <a:t>Agricultural Mechanics and Metal Technologies</a:t>
            </a:r>
            <a:endParaRPr lang="en-US" sz="1400" dirty="0"/>
          </a:p>
        </p:txBody>
      </p:sp>
      <p:sp>
        <p:nvSpPr>
          <p:cNvPr id="2052" name="Text Box 85"/>
          <p:cNvSpPr txBox="1">
            <a:spLocks noChangeArrowheads="1"/>
          </p:cNvSpPr>
          <p:nvPr/>
        </p:nvSpPr>
        <p:spPr bwMode="auto">
          <a:xfrm>
            <a:off x="1371600" y="304800"/>
            <a:ext cx="152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Mr. Cortez</a:t>
            </a:r>
            <a:endParaRPr lang="en-US" sz="1000" dirty="0"/>
          </a:p>
        </p:txBody>
      </p:sp>
      <p:sp>
        <p:nvSpPr>
          <p:cNvPr id="2053" name="Text Box 86"/>
          <p:cNvSpPr txBox="1">
            <a:spLocks noChangeArrowheads="1"/>
          </p:cNvSpPr>
          <p:nvPr/>
        </p:nvSpPr>
        <p:spPr bwMode="auto">
          <a:xfrm>
            <a:off x="990600" y="5334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7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 Period</a:t>
            </a:r>
            <a:endParaRPr lang="en-US" sz="1000" dirty="0"/>
          </a:p>
        </p:txBody>
      </p:sp>
      <p:sp>
        <p:nvSpPr>
          <p:cNvPr id="2054" name="Text Box 87"/>
          <p:cNvSpPr txBox="1">
            <a:spLocks noChangeArrowheads="1"/>
          </p:cNvSpPr>
          <p:nvPr/>
        </p:nvSpPr>
        <p:spPr bwMode="auto">
          <a:xfrm>
            <a:off x="6858000" y="609600"/>
            <a:ext cx="16002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2015-2016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55" name="Rectangle 88"/>
          <p:cNvSpPr>
            <a:spLocks noChangeArrowheads="1"/>
          </p:cNvSpPr>
          <p:nvPr/>
        </p:nvSpPr>
        <p:spPr bwMode="auto">
          <a:xfrm>
            <a:off x="609600" y="2667000"/>
            <a:ext cx="4953000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lang="en-US" sz="900" dirty="0">
                <a:latin typeface="Times New Roman" pitchFamily="18" charset="0"/>
                <a:cs typeface="Times New Roman" pitchFamily="18" charset="0"/>
              </a:rPr>
              <a:t>When you hear the word Agriculture what do you think of?</a:t>
            </a: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900" dirty="0">
                <a:latin typeface="Times New Roman" pitchFamily="18" charset="0"/>
                <a:cs typeface="Times New Roman" pitchFamily="18" charset="0"/>
              </a:rPr>
              <a:t>be successful in a career what skills and traits must you possess?</a:t>
            </a: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Safety </a:t>
            </a:r>
            <a:r>
              <a:rPr lang="en-US" sz="900" dirty="0">
                <a:latin typeface="Times New Roman" pitchFamily="18" charset="0"/>
                <a:cs typeface="Times New Roman" pitchFamily="18" charset="0"/>
              </a:rPr>
              <a:t>is our number one concern when dealing with hand and power tools – What are some of the safety rules we follow and what is the possible outcome if these rules are not followed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Why is using the proper tool for the proper task important?</a:t>
            </a: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What can happen when cutting building materials if being precise is not considered?</a:t>
            </a: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What are the advantages and disadvantages of using wood as a building material?</a:t>
            </a: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What can result if a plug is wired improperly?</a:t>
            </a: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How can you differentiate between the ground, neutral and hot wires?</a:t>
            </a: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What are the advantages and disadvantages of using PVC and copper in plumbing installations?</a:t>
            </a: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What is the difference between ferrous and nonferrous metals?</a:t>
            </a: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How can metal be joined together?</a:t>
            </a: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What are the advantages and disadvantages of the various welding processes?</a:t>
            </a: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Why is oxy fuel welding and cutting considered versatile?</a:t>
            </a: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What factors effect concrete installation techniques?</a:t>
            </a: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Why are industry certifications helpful when obtaining employment?</a:t>
            </a: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endParaRPr lang="en-US" sz="9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endParaRPr 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Text Box 90"/>
          <p:cNvSpPr txBox="1">
            <a:spLocks noChangeArrowheads="1"/>
          </p:cNvSpPr>
          <p:nvPr/>
        </p:nvSpPr>
        <p:spPr bwMode="auto">
          <a:xfrm>
            <a:off x="5638800" y="1219200"/>
            <a:ext cx="2819400" cy="1874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000" b="1" u="sng" dirty="0" smtClean="0"/>
              <a:t>Six </a:t>
            </a:r>
            <a:r>
              <a:rPr lang="en-US" sz="1000" b="1" u="sng" dirty="0"/>
              <a:t>- Week Grade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 dirty="0"/>
              <a:t>Projects/Presentations and Labs – </a:t>
            </a:r>
            <a:r>
              <a:rPr lang="en-US" sz="1000" dirty="0" smtClean="0"/>
              <a:t>30%</a:t>
            </a:r>
            <a:endParaRPr lang="en-US" sz="10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 dirty="0"/>
              <a:t>Unit Exam/Tests </a:t>
            </a:r>
            <a:r>
              <a:rPr lang="en-US" sz="1000" dirty="0" smtClean="0"/>
              <a:t>– </a:t>
            </a:r>
            <a:r>
              <a:rPr lang="en-US" sz="1000" dirty="0" smtClean="0"/>
              <a:t>30%</a:t>
            </a:r>
            <a:endParaRPr lang="en-US" sz="10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 dirty="0"/>
              <a:t>Daily Grades/Participation </a:t>
            </a:r>
            <a:r>
              <a:rPr lang="en-US" sz="1000" dirty="0" smtClean="0"/>
              <a:t>– </a:t>
            </a:r>
            <a:r>
              <a:rPr lang="en-US" sz="1000" dirty="0" smtClean="0"/>
              <a:t>30%</a:t>
            </a:r>
            <a:endParaRPr lang="en-US" sz="10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 dirty="0"/>
              <a:t>Quizzes </a:t>
            </a:r>
            <a:r>
              <a:rPr lang="en-US" sz="1000" dirty="0" smtClean="0"/>
              <a:t>– </a:t>
            </a:r>
            <a:r>
              <a:rPr lang="en-US" sz="1000" dirty="0" smtClean="0"/>
              <a:t>10%</a:t>
            </a:r>
            <a:endParaRPr lang="en-US" sz="1000" dirty="0"/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000" b="1" u="sng" dirty="0"/>
              <a:t>Semester </a:t>
            </a:r>
            <a:r>
              <a:rPr lang="en-US" sz="1000" b="1" u="sng" dirty="0" smtClean="0"/>
              <a:t>Grade</a:t>
            </a:r>
            <a:endParaRPr lang="en-US" sz="1000" b="1" u="sng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 dirty="0"/>
              <a:t>3 Six-Weeks Grades - 25% each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 dirty="0"/>
              <a:t>Semester Exam - 25%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000" b="1" u="sng" dirty="0"/>
              <a:t>Final Course Grade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 dirty="0"/>
              <a:t>The average of all Six Weeks Grades  (6) plus the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 dirty="0"/>
              <a:t> Semester Exam (1)  and the Final Exam (1). This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 dirty="0"/>
              <a:t> is a total of eight (8) grades averaged. </a:t>
            </a:r>
          </a:p>
        </p:txBody>
      </p:sp>
      <p:sp>
        <p:nvSpPr>
          <p:cNvPr id="2057" name="Text Box 91"/>
          <p:cNvSpPr txBox="1">
            <a:spLocks noChangeArrowheads="1"/>
          </p:cNvSpPr>
          <p:nvPr/>
        </p:nvSpPr>
        <p:spPr bwMode="auto">
          <a:xfrm>
            <a:off x="1295400" y="1600200"/>
            <a:ext cx="3810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This course is designed to prepare students for careers in agricultural mechanics, structures, and the industry; students will attain academic skills and technical knowledge regarding career opportunities, entry requirements, industry certifications, and industry expectations. </a:t>
            </a:r>
          </a:p>
        </p:txBody>
      </p:sp>
      <p:graphicFrame>
        <p:nvGraphicFramePr>
          <p:cNvPr id="90" name="Table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184320"/>
              </p:ext>
            </p:extLst>
          </p:nvPr>
        </p:nvGraphicFramePr>
        <p:xfrm>
          <a:off x="5791200" y="3200400"/>
          <a:ext cx="2438400" cy="292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"/>
                <a:gridCol w="812800"/>
                <a:gridCol w="812800"/>
              </a:tblGrid>
              <a:tr h="278765">
                <a:tc>
                  <a:txBody>
                    <a:bodyPr/>
                    <a:lstStyle/>
                    <a:p>
                      <a:r>
                        <a:rPr lang="en-US" dirty="0" smtClean="0"/>
                        <a:t>1st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65">
                <a:tc>
                  <a:txBody>
                    <a:bodyPr/>
                    <a:lstStyle/>
                    <a:p>
                      <a:r>
                        <a:rPr lang="en-US" dirty="0" smtClean="0"/>
                        <a:t>2nd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65">
                <a:tc>
                  <a:txBody>
                    <a:bodyPr/>
                    <a:lstStyle/>
                    <a:p>
                      <a:r>
                        <a:rPr lang="en-US" dirty="0" smtClean="0"/>
                        <a:t>3rd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65">
                <a:tc>
                  <a:txBody>
                    <a:bodyPr/>
                    <a:lstStyle/>
                    <a:p>
                      <a:r>
                        <a:rPr lang="en-US" dirty="0" smtClean="0"/>
                        <a:t>Mid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65">
                <a:tc>
                  <a:txBody>
                    <a:bodyPr/>
                    <a:lstStyle/>
                    <a:p>
                      <a:r>
                        <a:rPr lang="en-US" dirty="0" smtClean="0"/>
                        <a:t>4th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65">
                <a:tc>
                  <a:txBody>
                    <a:bodyPr/>
                    <a:lstStyle/>
                    <a:p>
                      <a:r>
                        <a:rPr lang="en-US" dirty="0" smtClean="0"/>
                        <a:t>5th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65">
                <a:tc>
                  <a:txBody>
                    <a:bodyPr/>
                    <a:lstStyle/>
                    <a:p>
                      <a:r>
                        <a:rPr lang="en-US" dirty="0" smtClean="0"/>
                        <a:t>6th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65">
                <a:tc>
                  <a:txBody>
                    <a:bodyPr/>
                    <a:lstStyle/>
                    <a:p>
                      <a:r>
                        <a:rPr lang="en-US" dirty="0" smtClean="0"/>
                        <a:t>Final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642938" y="287338"/>
            <a:ext cx="7848600" cy="4329112"/>
            <a:chOff x="405" y="181"/>
            <a:chExt cx="4944" cy="2727"/>
          </a:xfrm>
        </p:grpSpPr>
        <p:sp>
          <p:nvSpPr>
            <p:cNvPr id="3116" name="Line 3"/>
            <p:cNvSpPr>
              <a:spLocks noChangeShapeType="1"/>
            </p:cNvSpPr>
            <p:nvPr/>
          </p:nvSpPr>
          <p:spPr bwMode="auto">
            <a:xfrm>
              <a:off x="2835" y="41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7" name="Line 4"/>
            <p:cNvSpPr>
              <a:spLocks noChangeShapeType="1"/>
            </p:cNvSpPr>
            <p:nvPr/>
          </p:nvSpPr>
          <p:spPr bwMode="auto">
            <a:xfrm>
              <a:off x="2839" y="553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8" name="Line 5"/>
            <p:cNvSpPr>
              <a:spLocks noChangeShapeType="1"/>
            </p:cNvSpPr>
            <p:nvPr/>
          </p:nvSpPr>
          <p:spPr bwMode="auto">
            <a:xfrm>
              <a:off x="4851" y="521"/>
              <a:ext cx="0" cy="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9" name="Line 6"/>
            <p:cNvSpPr>
              <a:spLocks noChangeShapeType="1"/>
            </p:cNvSpPr>
            <p:nvPr/>
          </p:nvSpPr>
          <p:spPr bwMode="auto">
            <a:xfrm>
              <a:off x="907" y="521"/>
              <a:ext cx="0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" name="Line 7"/>
            <p:cNvSpPr>
              <a:spLocks noChangeShapeType="1"/>
            </p:cNvSpPr>
            <p:nvPr/>
          </p:nvSpPr>
          <p:spPr bwMode="auto">
            <a:xfrm>
              <a:off x="2875" y="1621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" name="AutoShape 8"/>
            <p:cNvSpPr>
              <a:spLocks noChangeArrowheads="1"/>
            </p:cNvSpPr>
            <p:nvPr/>
          </p:nvSpPr>
          <p:spPr bwMode="auto">
            <a:xfrm>
              <a:off x="1609" y="1730"/>
              <a:ext cx="2545" cy="949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2" name="Rectangle 9"/>
            <p:cNvSpPr>
              <a:spLocks noChangeArrowheads="1"/>
            </p:cNvSpPr>
            <p:nvPr/>
          </p:nvSpPr>
          <p:spPr bwMode="auto">
            <a:xfrm>
              <a:off x="4250" y="661"/>
              <a:ext cx="1099" cy="96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" name="Rectangle 10"/>
            <p:cNvSpPr>
              <a:spLocks noChangeArrowheads="1"/>
            </p:cNvSpPr>
            <p:nvPr/>
          </p:nvSpPr>
          <p:spPr bwMode="auto">
            <a:xfrm>
              <a:off x="405" y="661"/>
              <a:ext cx="1088" cy="96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" name="Rectangle 11"/>
            <p:cNvSpPr>
              <a:spLocks noChangeArrowheads="1"/>
            </p:cNvSpPr>
            <p:nvPr/>
          </p:nvSpPr>
          <p:spPr bwMode="auto">
            <a:xfrm>
              <a:off x="1621" y="181"/>
              <a:ext cx="2544" cy="28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" name="Rectangle 12"/>
            <p:cNvSpPr>
              <a:spLocks noChangeArrowheads="1"/>
            </p:cNvSpPr>
            <p:nvPr/>
          </p:nvSpPr>
          <p:spPr bwMode="auto">
            <a:xfrm>
              <a:off x="1616" y="661"/>
              <a:ext cx="2533" cy="96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6" name="Rectangle 13"/>
            <p:cNvSpPr>
              <a:spLocks noChangeArrowheads="1"/>
            </p:cNvSpPr>
            <p:nvPr/>
          </p:nvSpPr>
          <p:spPr bwMode="auto">
            <a:xfrm>
              <a:off x="405" y="186"/>
              <a:ext cx="1088" cy="27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7" name="Rectangle 14"/>
            <p:cNvSpPr>
              <a:spLocks noChangeArrowheads="1"/>
            </p:cNvSpPr>
            <p:nvPr/>
          </p:nvSpPr>
          <p:spPr bwMode="auto">
            <a:xfrm>
              <a:off x="485" y="597"/>
              <a:ext cx="939" cy="24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8" name="Oval 15"/>
            <p:cNvSpPr>
              <a:spLocks noChangeArrowheads="1"/>
            </p:cNvSpPr>
            <p:nvPr/>
          </p:nvSpPr>
          <p:spPr bwMode="auto">
            <a:xfrm>
              <a:off x="525" y="624"/>
              <a:ext cx="104" cy="10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" name="Text Box 16"/>
            <p:cNvSpPr txBox="1">
              <a:spLocks noChangeArrowheads="1"/>
            </p:cNvSpPr>
            <p:nvPr/>
          </p:nvSpPr>
          <p:spPr bwMode="auto">
            <a:xfrm>
              <a:off x="559" y="590"/>
              <a:ext cx="815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dirty="0" smtClean="0"/>
                <a:t>Agriculture 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dirty="0" smtClean="0"/>
                <a:t>Core Concepts </a:t>
              </a:r>
              <a:endParaRPr lang="en-US" sz="1400" dirty="0"/>
            </a:p>
          </p:txBody>
        </p:sp>
        <p:sp>
          <p:nvSpPr>
            <p:cNvPr id="3130" name="Rectangle 17"/>
            <p:cNvSpPr>
              <a:spLocks noChangeArrowheads="1"/>
            </p:cNvSpPr>
            <p:nvPr/>
          </p:nvSpPr>
          <p:spPr bwMode="auto">
            <a:xfrm>
              <a:off x="1707" y="597"/>
              <a:ext cx="2352" cy="24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1" name="Oval 18"/>
            <p:cNvSpPr>
              <a:spLocks noChangeArrowheads="1"/>
            </p:cNvSpPr>
            <p:nvPr/>
          </p:nvSpPr>
          <p:spPr bwMode="auto">
            <a:xfrm>
              <a:off x="2337" y="651"/>
              <a:ext cx="104" cy="10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2" name="Text Box 19"/>
            <p:cNvSpPr txBox="1">
              <a:spLocks noChangeArrowheads="1"/>
            </p:cNvSpPr>
            <p:nvPr/>
          </p:nvSpPr>
          <p:spPr bwMode="auto">
            <a:xfrm>
              <a:off x="2421" y="626"/>
              <a:ext cx="975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/>
                <a:t>Learning Rituals</a:t>
              </a:r>
            </a:p>
          </p:txBody>
        </p:sp>
        <p:sp>
          <p:nvSpPr>
            <p:cNvPr id="3133" name="Text Box 20"/>
            <p:cNvSpPr txBox="1">
              <a:spLocks noChangeArrowheads="1"/>
            </p:cNvSpPr>
            <p:nvPr/>
          </p:nvSpPr>
          <p:spPr bwMode="auto">
            <a:xfrm>
              <a:off x="415" y="202"/>
              <a:ext cx="1060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/>
                <a:t>Course Map</a:t>
              </a:r>
            </a:p>
          </p:txBody>
        </p:sp>
        <p:sp>
          <p:nvSpPr>
            <p:cNvPr id="3134" name="Text Box 21"/>
            <p:cNvSpPr txBox="1">
              <a:spLocks noChangeArrowheads="1"/>
            </p:cNvSpPr>
            <p:nvPr/>
          </p:nvSpPr>
          <p:spPr bwMode="auto">
            <a:xfrm>
              <a:off x="1629" y="205"/>
              <a:ext cx="52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00"/>
                <a:t>This Course:</a:t>
              </a:r>
            </a:p>
          </p:txBody>
        </p:sp>
        <p:sp>
          <p:nvSpPr>
            <p:cNvPr id="3135" name="Text Box 22"/>
            <p:cNvSpPr txBox="1">
              <a:spLocks noChangeArrowheads="1"/>
            </p:cNvSpPr>
            <p:nvPr/>
          </p:nvSpPr>
          <p:spPr bwMode="auto">
            <a:xfrm>
              <a:off x="2649" y="450"/>
              <a:ext cx="383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00"/>
                <a:t>includes</a:t>
              </a:r>
            </a:p>
          </p:txBody>
        </p:sp>
        <p:sp>
          <p:nvSpPr>
            <p:cNvPr id="3136" name="Rectangle 23"/>
            <p:cNvSpPr>
              <a:spLocks noChangeArrowheads="1"/>
            </p:cNvSpPr>
            <p:nvPr/>
          </p:nvSpPr>
          <p:spPr bwMode="auto">
            <a:xfrm>
              <a:off x="4325" y="587"/>
              <a:ext cx="939" cy="24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7" name="Oval 24"/>
            <p:cNvSpPr>
              <a:spLocks noChangeArrowheads="1"/>
            </p:cNvSpPr>
            <p:nvPr/>
          </p:nvSpPr>
          <p:spPr bwMode="auto">
            <a:xfrm>
              <a:off x="4365" y="606"/>
              <a:ext cx="104" cy="10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8" name="Text Box 25"/>
            <p:cNvSpPr txBox="1">
              <a:spLocks noChangeArrowheads="1"/>
            </p:cNvSpPr>
            <p:nvPr/>
          </p:nvSpPr>
          <p:spPr bwMode="auto">
            <a:xfrm>
              <a:off x="4465" y="576"/>
              <a:ext cx="688" cy="27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/>
                <a:t>Performance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/>
                <a:t>Options</a:t>
              </a:r>
            </a:p>
          </p:txBody>
        </p:sp>
        <p:sp>
          <p:nvSpPr>
            <p:cNvPr id="3139" name="Rectangle 26"/>
            <p:cNvSpPr>
              <a:spLocks noChangeArrowheads="1"/>
            </p:cNvSpPr>
            <p:nvPr/>
          </p:nvSpPr>
          <p:spPr bwMode="auto">
            <a:xfrm>
              <a:off x="4245" y="181"/>
              <a:ext cx="1104" cy="28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0" name="Text Box 27"/>
            <p:cNvSpPr txBox="1">
              <a:spLocks noChangeArrowheads="1"/>
            </p:cNvSpPr>
            <p:nvPr/>
          </p:nvSpPr>
          <p:spPr bwMode="auto">
            <a:xfrm>
              <a:off x="4246" y="206"/>
              <a:ext cx="38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00"/>
                <a:t>Student:</a:t>
              </a:r>
            </a:p>
          </p:txBody>
        </p:sp>
        <p:sp>
          <p:nvSpPr>
            <p:cNvPr id="3141" name="AutoShape 28"/>
            <p:cNvSpPr>
              <a:spLocks noChangeArrowheads="1"/>
            </p:cNvSpPr>
            <p:nvPr/>
          </p:nvSpPr>
          <p:spPr bwMode="auto">
            <a:xfrm rot="5400000" flipH="1">
              <a:off x="1491" y="779"/>
              <a:ext cx="144" cy="1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2" name="AutoShape 29"/>
            <p:cNvSpPr>
              <a:spLocks noChangeArrowheads="1"/>
            </p:cNvSpPr>
            <p:nvPr/>
          </p:nvSpPr>
          <p:spPr bwMode="auto">
            <a:xfrm rot="5400000" flipH="1">
              <a:off x="1491" y="1030"/>
              <a:ext cx="144" cy="1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3" name="AutoShape 30"/>
            <p:cNvSpPr>
              <a:spLocks noChangeArrowheads="1"/>
            </p:cNvSpPr>
            <p:nvPr/>
          </p:nvSpPr>
          <p:spPr bwMode="auto">
            <a:xfrm rot="5400000" flipH="1">
              <a:off x="1491" y="1286"/>
              <a:ext cx="144" cy="1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4" name="Rectangle 31"/>
            <p:cNvSpPr>
              <a:spLocks noChangeArrowheads="1"/>
            </p:cNvSpPr>
            <p:nvPr/>
          </p:nvSpPr>
          <p:spPr bwMode="auto">
            <a:xfrm>
              <a:off x="2298" y="1680"/>
              <a:ext cx="1216" cy="16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5" name="Oval 32"/>
            <p:cNvSpPr>
              <a:spLocks noChangeArrowheads="1"/>
            </p:cNvSpPr>
            <p:nvPr/>
          </p:nvSpPr>
          <p:spPr bwMode="auto">
            <a:xfrm>
              <a:off x="2368" y="1704"/>
              <a:ext cx="104" cy="10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6" name="Text Box 33"/>
            <p:cNvSpPr txBox="1">
              <a:spLocks noChangeArrowheads="1"/>
            </p:cNvSpPr>
            <p:nvPr/>
          </p:nvSpPr>
          <p:spPr bwMode="auto">
            <a:xfrm>
              <a:off x="2481" y="1689"/>
              <a:ext cx="898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/>
                <a:t>Critical Concepts</a:t>
              </a:r>
            </a:p>
          </p:txBody>
        </p:sp>
        <p:sp>
          <p:nvSpPr>
            <p:cNvPr id="3147" name="AutoShape 34"/>
            <p:cNvSpPr>
              <a:spLocks noChangeArrowheads="1"/>
            </p:cNvSpPr>
            <p:nvPr/>
          </p:nvSpPr>
          <p:spPr bwMode="auto">
            <a:xfrm>
              <a:off x="2314" y="2600"/>
              <a:ext cx="1126" cy="27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148" name="Oval 35"/>
            <p:cNvSpPr>
              <a:spLocks noChangeArrowheads="1"/>
            </p:cNvSpPr>
            <p:nvPr/>
          </p:nvSpPr>
          <p:spPr bwMode="auto">
            <a:xfrm>
              <a:off x="2443" y="2648"/>
              <a:ext cx="104" cy="10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9" name="Text Box 36"/>
            <p:cNvSpPr txBox="1">
              <a:spLocks noChangeArrowheads="1"/>
            </p:cNvSpPr>
            <p:nvPr/>
          </p:nvSpPr>
          <p:spPr bwMode="auto">
            <a:xfrm>
              <a:off x="2544" y="2635"/>
              <a:ext cx="75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200"/>
                <a:t>Learned in these</a:t>
              </a:r>
              <a:endParaRPr lang="en-US" sz="1400"/>
            </a:p>
            <a:p>
              <a:pPr algn="ctr">
                <a:lnSpc>
                  <a:spcPct val="80000"/>
                </a:lnSpc>
              </a:pPr>
              <a:r>
                <a:rPr lang="en-US" sz="1600"/>
                <a:t>Units</a:t>
              </a:r>
            </a:p>
          </p:txBody>
        </p:sp>
        <p:sp>
          <p:nvSpPr>
            <p:cNvPr id="3150" name="Line 37"/>
            <p:cNvSpPr>
              <a:spLocks noChangeShapeType="1"/>
            </p:cNvSpPr>
            <p:nvPr/>
          </p:nvSpPr>
          <p:spPr bwMode="auto">
            <a:xfrm>
              <a:off x="3024" y="520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1" name="Line 38"/>
            <p:cNvSpPr>
              <a:spLocks noChangeShapeType="1"/>
            </p:cNvSpPr>
            <p:nvPr/>
          </p:nvSpPr>
          <p:spPr bwMode="auto">
            <a:xfrm>
              <a:off x="912" y="520"/>
              <a:ext cx="1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5" name="Text Box 39"/>
          <p:cNvSpPr txBox="1">
            <a:spLocks noChangeArrowheads="1"/>
          </p:cNvSpPr>
          <p:nvPr/>
        </p:nvSpPr>
        <p:spPr bwMode="auto">
          <a:xfrm>
            <a:off x="685800" y="1371600"/>
            <a:ext cx="16764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000"/>
              <a:t>Caring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000"/>
              <a:t>Citizenship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000"/>
              <a:t>Fairness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000"/>
              <a:t>Respect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000"/>
              <a:t>Responsibility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000"/>
              <a:t>Trustworthiness</a:t>
            </a:r>
          </a:p>
        </p:txBody>
      </p:sp>
      <p:sp>
        <p:nvSpPr>
          <p:cNvPr id="3076" name="Text Box 40"/>
          <p:cNvSpPr txBox="1">
            <a:spLocks noChangeArrowheads="1"/>
          </p:cNvSpPr>
          <p:nvPr/>
        </p:nvSpPr>
        <p:spPr bwMode="auto">
          <a:xfrm>
            <a:off x="3505200" y="381000"/>
            <a:ext cx="3048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Agricultural Mechanics and Metal Technologies</a:t>
            </a:r>
            <a:endParaRPr lang="en-US" sz="1000" dirty="0"/>
          </a:p>
        </p:txBody>
      </p:sp>
      <p:sp>
        <p:nvSpPr>
          <p:cNvPr id="3077" name="Text Box 41"/>
          <p:cNvSpPr txBox="1">
            <a:spLocks noChangeArrowheads="1"/>
          </p:cNvSpPr>
          <p:nvPr/>
        </p:nvSpPr>
        <p:spPr bwMode="auto">
          <a:xfrm>
            <a:off x="2819400" y="2971800"/>
            <a:ext cx="3429000" cy="128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35000"/>
              </a:lnSpc>
              <a:spcBef>
                <a:spcPct val="50000"/>
              </a:spcBef>
            </a:pPr>
            <a:r>
              <a:rPr lang="en-US" sz="800" dirty="0" smtClean="0"/>
              <a:t>				</a:t>
            </a:r>
          </a:p>
          <a:p>
            <a:pPr marL="457200" indent="-457200">
              <a:lnSpc>
                <a:spcPct val="35000"/>
              </a:lnSpc>
              <a:spcBef>
                <a:spcPct val="50000"/>
              </a:spcBef>
            </a:pPr>
            <a:r>
              <a:rPr lang="en-US" sz="800" dirty="0" smtClean="0"/>
              <a:t>Industry		Electrode	Copper Pipe</a:t>
            </a:r>
          </a:p>
          <a:p>
            <a:pPr marL="457200" indent="-457200">
              <a:lnSpc>
                <a:spcPct val="35000"/>
              </a:lnSpc>
              <a:spcBef>
                <a:spcPct val="50000"/>
              </a:spcBef>
            </a:pPr>
            <a:r>
              <a:rPr lang="en-US" sz="800" dirty="0" smtClean="0"/>
              <a:t>Certification	Work	Pipe Connections</a:t>
            </a:r>
          </a:p>
          <a:p>
            <a:pPr marL="457200" indent="-457200">
              <a:lnSpc>
                <a:spcPct val="35000"/>
              </a:lnSpc>
              <a:spcBef>
                <a:spcPct val="50000"/>
              </a:spcBef>
            </a:pPr>
            <a:r>
              <a:rPr lang="en-US" sz="800" dirty="0" smtClean="0"/>
              <a:t>Shop Safety	Volt	Cement</a:t>
            </a:r>
          </a:p>
          <a:p>
            <a:pPr marL="457200" indent="-457200">
              <a:lnSpc>
                <a:spcPct val="35000"/>
              </a:lnSpc>
              <a:spcBef>
                <a:spcPct val="50000"/>
              </a:spcBef>
            </a:pPr>
            <a:r>
              <a:rPr lang="en-US" sz="800" dirty="0" smtClean="0"/>
              <a:t>SAE		Watt	Ready Mix</a:t>
            </a:r>
          </a:p>
          <a:p>
            <a:pPr marL="457200" indent="-457200">
              <a:lnSpc>
                <a:spcPct val="35000"/>
              </a:lnSpc>
              <a:spcBef>
                <a:spcPct val="50000"/>
              </a:spcBef>
            </a:pPr>
            <a:r>
              <a:rPr lang="en-US" sz="800" dirty="0" smtClean="0"/>
              <a:t>PPE		Ground	Form</a:t>
            </a:r>
          </a:p>
          <a:p>
            <a:pPr marL="457200" indent="-457200">
              <a:lnSpc>
                <a:spcPct val="35000"/>
              </a:lnSpc>
              <a:spcBef>
                <a:spcPct val="50000"/>
              </a:spcBef>
            </a:pPr>
            <a:r>
              <a:rPr lang="en-US" sz="800" dirty="0" smtClean="0"/>
              <a:t>Metric System	Hot	Aggregate</a:t>
            </a:r>
          </a:p>
          <a:p>
            <a:pPr marL="457200" indent="-457200">
              <a:lnSpc>
                <a:spcPct val="35000"/>
              </a:lnSpc>
              <a:spcBef>
                <a:spcPct val="50000"/>
              </a:spcBef>
            </a:pPr>
            <a:r>
              <a:rPr lang="en-US" sz="800" dirty="0" smtClean="0"/>
              <a:t>US Standard 	Neutral	OSHA</a:t>
            </a:r>
          </a:p>
          <a:p>
            <a:pPr marL="457200" indent="-457200">
              <a:lnSpc>
                <a:spcPct val="35000"/>
              </a:lnSpc>
              <a:spcBef>
                <a:spcPct val="50000"/>
              </a:spcBef>
            </a:pPr>
            <a:r>
              <a:rPr lang="en-US" sz="800" dirty="0" smtClean="0"/>
              <a:t>Oxy Fuel		Brazing	Articulation</a:t>
            </a:r>
          </a:p>
          <a:p>
            <a:pPr marL="457200" indent="-457200">
              <a:lnSpc>
                <a:spcPct val="35000"/>
              </a:lnSpc>
              <a:spcBef>
                <a:spcPct val="50000"/>
              </a:spcBef>
            </a:pPr>
            <a:r>
              <a:rPr lang="en-US" sz="800" dirty="0" smtClean="0"/>
              <a:t>Arc Welding	PVC	Switch</a:t>
            </a:r>
          </a:p>
          <a:p>
            <a:pPr marL="457200" indent="-457200">
              <a:lnSpc>
                <a:spcPct val="35000"/>
              </a:lnSpc>
              <a:spcBef>
                <a:spcPct val="50000"/>
              </a:spcBef>
            </a:pPr>
            <a:r>
              <a:rPr lang="en-US" sz="800" dirty="0" err="1" smtClean="0"/>
              <a:t>Mig</a:t>
            </a:r>
            <a:r>
              <a:rPr lang="en-US" sz="800" dirty="0" smtClean="0"/>
              <a:t> Welding</a:t>
            </a:r>
            <a:endParaRPr lang="en-US" sz="800" dirty="0"/>
          </a:p>
          <a:p>
            <a:pPr marL="457200" indent="-457200">
              <a:lnSpc>
                <a:spcPct val="35000"/>
              </a:lnSpc>
              <a:spcBef>
                <a:spcPct val="50000"/>
              </a:spcBef>
            </a:pPr>
            <a:endParaRPr lang="en-US" sz="800" dirty="0"/>
          </a:p>
        </p:txBody>
      </p:sp>
      <p:sp>
        <p:nvSpPr>
          <p:cNvPr id="3078" name="Oval 42"/>
          <p:cNvSpPr>
            <a:spLocks noChangeArrowheads="1"/>
          </p:cNvSpPr>
          <p:nvPr/>
        </p:nvSpPr>
        <p:spPr bwMode="auto">
          <a:xfrm>
            <a:off x="381000" y="4800600"/>
            <a:ext cx="1600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Oval 43"/>
          <p:cNvSpPr>
            <a:spLocks noChangeArrowheads="1"/>
          </p:cNvSpPr>
          <p:nvPr/>
        </p:nvSpPr>
        <p:spPr bwMode="auto">
          <a:xfrm>
            <a:off x="7239000" y="5257800"/>
            <a:ext cx="1600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Oval 44"/>
          <p:cNvSpPr>
            <a:spLocks noChangeArrowheads="1"/>
          </p:cNvSpPr>
          <p:nvPr/>
        </p:nvSpPr>
        <p:spPr bwMode="auto">
          <a:xfrm>
            <a:off x="1143000" y="5638800"/>
            <a:ext cx="1600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Oval 45"/>
          <p:cNvSpPr>
            <a:spLocks noChangeArrowheads="1"/>
          </p:cNvSpPr>
          <p:nvPr/>
        </p:nvSpPr>
        <p:spPr bwMode="auto">
          <a:xfrm>
            <a:off x="457200" y="3962400"/>
            <a:ext cx="1600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Oval 46"/>
          <p:cNvSpPr>
            <a:spLocks noChangeArrowheads="1"/>
          </p:cNvSpPr>
          <p:nvPr/>
        </p:nvSpPr>
        <p:spPr bwMode="auto">
          <a:xfrm>
            <a:off x="4419600" y="5867400"/>
            <a:ext cx="1600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83" name="Oval 47"/>
          <p:cNvSpPr>
            <a:spLocks noChangeArrowheads="1"/>
          </p:cNvSpPr>
          <p:nvPr/>
        </p:nvSpPr>
        <p:spPr bwMode="auto">
          <a:xfrm>
            <a:off x="2743200" y="5867400"/>
            <a:ext cx="1600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Oval 48"/>
          <p:cNvSpPr>
            <a:spLocks noChangeArrowheads="1"/>
          </p:cNvSpPr>
          <p:nvPr/>
        </p:nvSpPr>
        <p:spPr bwMode="auto">
          <a:xfrm>
            <a:off x="6096000" y="5867400"/>
            <a:ext cx="1600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Text Box 49"/>
          <p:cNvSpPr txBox="1">
            <a:spLocks noChangeArrowheads="1"/>
          </p:cNvSpPr>
          <p:nvPr/>
        </p:nvSpPr>
        <p:spPr bwMode="auto">
          <a:xfrm>
            <a:off x="6858000" y="1295400"/>
            <a:ext cx="16764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Exam Correction </a:t>
            </a:r>
            <a:endParaRPr lang="en-US" sz="1000" dirty="0" smtClean="0"/>
          </a:p>
          <a:p>
            <a:pPr>
              <a:spcBef>
                <a:spcPct val="50000"/>
              </a:spcBef>
            </a:pPr>
            <a:r>
              <a:rPr lang="en-US" sz="1000" dirty="0" smtClean="0"/>
              <a:t>Extra </a:t>
            </a:r>
            <a:r>
              <a:rPr lang="en-US" sz="1000" dirty="0"/>
              <a:t>Credit </a:t>
            </a:r>
            <a:r>
              <a:rPr lang="en-US" sz="1000" dirty="0" smtClean="0"/>
              <a:t>Opportunities</a:t>
            </a:r>
            <a:endParaRPr lang="en-US" sz="1000" dirty="0"/>
          </a:p>
        </p:txBody>
      </p:sp>
      <p:sp>
        <p:nvSpPr>
          <p:cNvPr id="3087" name="Text Box 52"/>
          <p:cNvSpPr txBox="1">
            <a:spLocks noChangeArrowheads="1"/>
          </p:cNvSpPr>
          <p:nvPr/>
        </p:nvSpPr>
        <p:spPr bwMode="auto">
          <a:xfrm>
            <a:off x="7315200" y="4724400"/>
            <a:ext cx="1676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dirty="0" smtClean="0"/>
              <a:t>Electrical Wiring</a:t>
            </a:r>
            <a:endParaRPr lang="en-US" sz="1000" dirty="0"/>
          </a:p>
        </p:txBody>
      </p:sp>
      <p:sp>
        <p:nvSpPr>
          <p:cNvPr id="3088" name="Text Box 53"/>
          <p:cNvSpPr txBox="1">
            <a:spLocks noChangeArrowheads="1"/>
          </p:cNvSpPr>
          <p:nvPr/>
        </p:nvSpPr>
        <p:spPr bwMode="auto">
          <a:xfrm>
            <a:off x="2743200" y="5749925"/>
            <a:ext cx="1524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r>
              <a:rPr lang="en-US" sz="1000" dirty="0" smtClean="0"/>
              <a:t>Measurement and Marking</a:t>
            </a:r>
            <a:endParaRPr lang="en-US" sz="1000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3089" name="Text Box 54"/>
          <p:cNvSpPr txBox="1">
            <a:spLocks noChangeArrowheads="1"/>
          </p:cNvSpPr>
          <p:nvPr/>
        </p:nvSpPr>
        <p:spPr bwMode="auto">
          <a:xfrm>
            <a:off x="1066800" y="5867400"/>
            <a:ext cx="1752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dirty="0" smtClean="0"/>
              <a:t>Tool Use and Identification</a:t>
            </a:r>
            <a:endParaRPr lang="en-US" sz="900" dirty="0"/>
          </a:p>
        </p:txBody>
      </p:sp>
      <p:sp>
        <p:nvSpPr>
          <p:cNvPr id="3090" name="Text Box 55"/>
          <p:cNvSpPr txBox="1">
            <a:spLocks noChangeArrowheads="1"/>
          </p:cNvSpPr>
          <p:nvPr/>
        </p:nvSpPr>
        <p:spPr bwMode="auto">
          <a:xfrm>
            <a:off x="533400" y="4191000"/>
            <a:ext cx="1447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 smtClean="0"/>
              <a:t>Shop and Tool Safety</a:t>
            </a:r>
            <a:endParaRPr lang="en-US" dirty="0"/>
          </a:p>
        </p:txBody>
      </p:sp>
      <p:sp>
        <p:nvSpPr>
          <p:cNvPr id="3091" name="Text Box 56"/>
          <p:cNvSpPr txBox="1">
            <a:spLocks noChangeArrowheads="1"/>
          </p:cNvSpPr>
          <p:nvPr/>
        </p:nvSpPr>
        <p:spPr bwMode="auto">
          <a:xfrm>
            <a:off x="6096000" y="6096000"/>
            <a:ext cx="1600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 smtClean="0"/>
              <a:t>OSHA Certifications</a:t>
            </a:r>
            <a:endParaRPr lang="en-US" sz="1000" dirty="0"/>
          </a:p>
          <a:p>
            <a:pPr algn="ctr"/>
            <a:endParaRPr lang="en-US" sz="1000" dirty="0"/>
          </a:p>
        </p:txBody>
      </p:sp>
      <p:sp>
        <p:nvSpPr>
          <p:cNvPr id="3092" name="Text Box 57"/>
          <p:cNvSpPr txBox="1">
            <a:spLocks noChangeArrowheads="1"/>
          </p:cNvSpPr>
          <p:nvPr/>
        </p:nvSpPr>
        <p:spPr bwMode="auto">
          <a:xfrm>
            <a:off x="7391400" y="3810000"/>
            <a:ext cx="16002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dirty="0" smtClean="0"/>
              <a:t>Plumbing</a:t>
            </a:r>
            <a:endParaRPr lang="en-US" dirty="0"/>
          </a:p>
        </p:txBody>
      </p:sp>
      <p:sp>
        <p:nvSpPr>
          <p:cNvPr id="3093" name="Line 58"/>
          <p:cNvSpPr>
            <a:spLocks noChangeShapeType="1"/>
          </p:cNvSpPr>
          <p:nvPr/>
        </p:nvSpPr>
        <p:spPr bwMode="auto">
          <a:xfrm>
            <a:off x="4419600" y="45720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094" name="AutoShape 60"/>
          <p:cNvCxnSpPr>
            <a:cxnSpLocks noChangeShapeType="1"/>
            <a:stCxn id="3077" idx="3"/>
            <a:endCxn id="3077" idx="3"/>
          </p:cNvCxnSpPr>
          <p:nvPr/>
        </p:nvCxnSpPr>
        <p:spPr bwMode="auto">
          <a:xfrm>
            <a:off x="6248400" y="3615053"/>
            <a:ext cx="158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095" name="Line 61"/>
          <p:cNvSpPr>
            <a:spLocks noChangeShapeType="1"/>
          </p:cNvSpPr>
          <p:nvPr/>
        </p:nvSpPr>
        <p:spPr bwMode="auto">
          <a:xfrm>
            <a:off x="4648200" y="4572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Line 62"/>
          <p:cNvSpPr>
            <a:spLocks noChangeShapeType="1"/>
          </p:cNvSpPr>
          <p:nvPr/>
        </p:nvSpPr>
        <p:spPr bwMode="auto">
          <a:xfrm flipH="1" flipV="1">
            <a:off x="1371600" y="38862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097" name="AutoShape 63"/>
          <p:cNvCxnSpPr>
            <a:cxnSpLocks noChangeShapeType="1"/>
            <a:stCxn id="3104" idx="0"/>
            <a:endCxn id="3078" idx="6"/>
          </p:cNvCxnSpPr>
          <p:nvPr/>
        </p:nvCxnSpPr>
        <p:spPr bwMode="auto">
          <a:xfrm rot="-5400000" flipH="1" flipV="1">
            <a:off x="2438400" y="3962400"/>
            <a:ext cx="762000" cy="167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098" name="Line 64"/>
          <p:cNvSpPr>
            <a:spLocks noChangeShapeType="1"/>
          </p:cNvSpPr>
          <p:nvPr/>
        </p:nvSpPr>
        <p:spPr bwMode="auto">
          <a:xfrm flipH="1">
            <a:off x="3505200" y="4419600"/>
            <a:ext cx="152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099" name="AutoShape 65"/>
          <p:cNvCxnSpPr>
            <a:cxnSpLocks noChangeShapeType="1"/>
            <a:stCxn id="3093" idx="0"/>
            <a:endCxn id="3079" idx="2"/>
          </p:cNvCxnSpPr>
          <p:nvPr/>
        </p:nvCxnSpPr>
        <p:spPr bwMode="auto">
          <a:xfrm rot="16200000" flipH="1">
            <a:off x="5295900" y="3695700"/>
            <a:ext cx="1066800" cy="281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00" name="AutoShape 66"/>
          <p:cNvCxnSpPr>
            <a:cxnSpLocks noChangeShapeType="1"/>
            <a:stCxn id="3093" idx="0"/>
          </p:cNvCxnSpPr>
          <p:nvPr/>
        </p:nvCxnSpPr>
        <p:spPr bwMode="auto">
          <a:xfrm rot="16200000" flipH="1">
            <a:off x="4991100" y="4000500"/>
            <a:ext cx="1295400" cy="2438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101" name="Text Box 67"/>
          <p:cNvSpPr txBox="1">
            <a:spLocks noChangeArrowheads="1"/>
          </p:cNvSpPr>
          <p:nvPr/>
        </p:nvSpPr>
        <p:spPr bwMode="auto">
          <a:xfrm>
            <a:off x="2819400" y="1371601"/>
            <a:ext cx="3581400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Folder Checks 		Class Problem Solving</a:t>
            </a:r>
          </a:p>
          <a:p>
            <a:pPr>
              <a:spcBef>
                <a:spcPct val="50000"/>
              </a:spcBef>
            </a:pPr>
            <a:r>
              <a:rPr lang="en-US" sz="1000" dirty="0"/>
              <a:t>Detailed Exam Reviews	Question Review Sessions</a:t>
            </a:r>
          </a:p>
          <a:p>
            <a:pPr>
              <a:spcBef>
                <a:spcPct val="50000"/>
              </a:spcBef>
            </a:pPr>
            <a:r>
              <a:rPr lang="en-US" sz="1000" dirty="0"/>
              <a:t>Course Progress Graph	</a:t>
            </a:r>
            <a:r>
              <a:rPr lang="en-US" sz="1000" dirty="0" smtClean="0"/>
              <a:t>Shop Safety </a:t>
            </a:r>
            <a:endParaRPr lang="en-US" sz="1000" dirty="0"/>
          </a:p>
          <a:p>
            <a:pPr>
              <a:spcBef>
                <a:spcPct val="50000"/>
              </a:spcBef>
            </a:pPr>
            <a:r>
              <a:rPr lang="en-US" sz="1000" dirty="0" smtClean="0"/>
              <a:t>Team/Group Activities</a:t>
            </a:r>
            <a:r>
              <a:rPr lang="en-US" sz="1000" dirty="0"/>
              <a:t>	</a:t>
            </a:r>
            <a:r>
              <a:rPr lang="en-US" sz="1000" dirty="0" smtClean="0"/>
              <a:t>Lab Activities</a:t>
            </a:r>
          </a:p>
          <a:p>
            <a:pPr>
              <a:spcBef>
                <a:spcPct val="50000"/>
              </a:spcBef>
            </a:pPr>
            <a:r>
              <a:rPr lang="en-US" sz="1000" dirty="0" smtClean="0"/>
              <a:t>Skill Demonstrations</a:t>
            </a:r>
            <a:endParaRPr lang="en-US" sz="1000" dirty="0"/>
          </a:p>
          <a:p>
            <a:pPr>
              <a:spcBef>
                <a:spcPct val="50000"/>
              </a:spcBef>
            </a:pPr>
            <a:r>
              <a:rPr lang="en-US" sz="1000" dirty="0"/>
              <a:t>	</a:t>
            </a:r>
          </a:p>
        </p:txBody>
      </p:sp>
      <p:sp>
        <p:nvSpPr>
          <p:cNvPr id="3102" name="Oval 45"/>
          <p:cNvSpPr>
            <a:spLocks noChangeArrowheads="1"/>
          </p:cNvSpPr>
          <p:nvPr/>
        </p:nvSpPr>
        <p:spPr bwMode="auto">
          <a:xfrm>
            <a:off x="533400" y="3124200"/>
            <a:ext cx="1600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Line 62"/>
          <p:cNvSpPr>
            <a:spLocks noChangeShapeType="1"/>
          </p:cNvSpPr>
          <p:nvPr/>
        </p:nvSpPr>
        <p:spPr bwMode="auto">
          <a:xfrm flipV="1">
            <a:off x="2133600" y="4419600"/>
            <a:ext cx="1524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Line 62"/>
          <p:cNvSpPr>
            <a:spLocks noChangeShapeType="1"/>
          </p:cNvSpPr>
          <p:nvPr/>
        </p:nvSpPr>
        <p:spPr bwMode="auto">
          <a:xfrm flipH="1" flipV="1">
            <a:off x="2057400" y="4343400"/>
            <a:ext cx="1600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Text Box 50"/>
          <p:cNvSpPr txBox="1">
            <a:spLocks noChangeArrowheads="1"/>
          </p:cNvSpPr>
          <p:nvPr/>
        </p:nvSpPr>
        <p:spPr bwMode="auto">
          <a:xfrm>
            <a:off x="533400" y="3276600"/>
            <a:ext cx="1600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dirty="0" smtClean="0"/>
              <a:t>Industry Needs and Expectations</a:t>
            </a:r>
            <a:endParaRPr lang="en-US" sz="1000" dirty="0"/>
          </a:p>
        </p:txBody>
      </p:sp>
      <p:sp>
        <p:nvSpPr>
          <p:cNvPr id="3106" name="Text Box 54"/>
          <p:cNvSpPr txBox="1">
            <a:spLocks noChangeArrowheads="1"/>
          </p:cNvSpPr>
          <p:nvPr/>
        </p:nvSpPr>
        <p:spPr bwMode="auto">
          <a:xfrm>
            <a:off x="7162800" y="5410200"/>
            <a:ext cx="1752600" cy="43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dirty="0" smtClean="0"/>
              <a:t>Hot and Cold Metal Working</a:t>
            </a:r>
          </a:p>
          <a:p>
            <a:pPr algn="ctr">
              <a:spcBef>
                <a:spcPct val="50000"/>
              </a:spcBef>
            </a:pPr>
            <a:r>
              <a:rPr lang="en-US" sz="900" dirty="0" smtClean="0"/>
              <a:t>Skills</a:t>
            </a:r>
            <a:endParaRPr lang="en-US" sz="900" dirty="0"/>
          </a:p>
        </p:txBody>
      </p:sp>
      <p:sp>
        <p:nvSpPr>
          <p:cNvPr id="3107" name="Oval 48"/>
          <p:cNvSpPr>
            <a:spLocks noChangeArrowheads="1"/>
          </p:cNvSpPr>
          <p:nvPr/>
        </p:nvSpPr>
        <p:spPr bwMode="auto">
          <a:xfrm>
            <a:off x="7391400" y="4419600"/>
            <a:ext cx="1600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8" name="Text Box 57"/>
          <p:cNvSpPr txBox="1">
            <a:spLocks noChangeArrowheads="1"/>
          </p:cNvSpPr>
          <p:nvPr/>
        </p:nvSpPr>
        <p:spPr bwMode="auto">
          <a:xfrm>
            <a:off x="7239000" y="3048000"/>
            <a:ext cx="16002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dirty="0" smtClean="0"/>
              <a:t>Concrete</a:t>
            </a:r>
            <a:endParaRPr lang="en-US" dirty="0"/>
          </a:p>
        </p:txBody>
      </p:sp>
      <p:cxnSp>
        <p:nvCxnSpPr>
          <p:cNvPr id="3109" name="AutoShape 65"/>
          <p:cNvCxnSpPr>
            <a:cxnSpLocks noChangeShapeType="1"/>
          </p:cNvCxnSpPr>
          <p:nvPr/>
        </p:nvCxnSpPr>
        <p:spPr bwMode="auto">
          <a:xfrm>
            <a:off x="5486400" y="4419600"/>
            <a:ext cx="1905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10" name="AutoShape 65"/>
          <p:cNvCxnSpPr>
            <a:cxnSpLocks noChangeShapeType="1"/>
            <a:endCxn id="3111" idx="2"/>
          </p:cNvCxnSpPr>
          <p:nvPr/>
        </p:nvCxnSpPr>
        <p:spPr bwMode="auto">
          <a:xfrm flipV="1">
            <a:off x="5486400" y="3962400"/>
            <a:ext cx="1828800" cy="4159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111" name="Oval 48"/>
          <p:cNvSpPr>
            <a:spLocks noChangeArrowheads="1"/>
          </p:cNvSpPr>
          <p:nvPr/>
        </p:nvSpPr>
        <p:spPr bwMode="auto">
          <a:xfrm>
            <a:off x="7315200" y="3581400"/>
            <a:ext cx="1600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2" name="Text Box 57"/>
          <p:cNvSpPr txBox="1">
            <a:spLocks noChangeArrowheads="1"/>
          </p:cNvSpPr>
          <p:nvPr/>
        </p:nvSpPr>
        <p:spPr bwMode="auto">
          <a:xfrm>
            <a:off x="381000" y="5029200"/>
            <a:ext cx="16002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dirty="0" smtClean="0"/>
              <a:t>Quality Counts</a:t>
            </a:r>
            <a:endParaRPr lang="en-US" dirty="0"/>
          </a:p>
        </p:txBody>
      </p:sp>
      <p:sp>
        <p:nvSpPr>
          <p:cNvPr id="82" name="Oval 48"/>
          <p:cNvSpPr>
            <a:spLocks noChangeArrowheads="1"/>
          </p:cNvSpPr>
          <p:nvPr/>
        </p:nvSpPr>
        <p:spPr bwMode="auto">
          <a:xfrm>
            <a:off x="7239000" y="2743200"/>
            <a:ext cx="1600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Text Box 56"/>
          <p:cNvSpPr txBox="1">
            <a:spLocks noChangeArrowheads="1"/>
          </p:cNvSpPr>
          <p:nvPr/>
        </p:nvSpPr>
        <p:spPr bwMode="auto">
          <a:xfrm>
            <a:off x="4419600" y="6096000"/>
            <a:ext cx="1600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 smtClean="0"/>
              <a:t>Carpentry</a:t>
            </a:r>
            <a:endParaRPr lang="en-US" sz="1000" dirty="0"/>
          </a:p>
          <a:p>
            <a:pPr algn="ctr"/>
            <a:endParaRPr lang="en-US" sz="1000" dirty="0"/>
          </a:p>
        </p:txBody>
      </p:sp>
      <p:cxnSp>
        <p:nvCxnSpPr>
          <p:cNvPr id="84" name="AutoShape 65"/>
          <p:cNvCxnSpPr>
            <a:cxnSpLocks noChangeShapeType="1"/>
            <a:stCxn id="3147" idx="3"/>
            <a:endCxn id="3108" idx="1"/>
          </p:cNvCxnSpPr>
          <p:nvPr/>
        </p:nvCxnSpPr>
        <p:spPr bwMode="auto">
          <a:xfrm flipV="1">
            <a:off x="5461001" y="3171032"/>
            <a:ext cx="1777999" cy="117713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445</Words>
  <Application>Microsoft Macintosh PowerPoint</Application>
  <PresentationFormat>On-screen Show (4:3)</PresentationFormat>
  <Paragraphs>107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CRL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Julie Tollefson</dc:creator>
  <cp:lastModifiedBy>ardadmin</cp:lastModifiedBy>
  <cp:revision>161</cp:revision>
  <cp:lastPrinted>2015-08-23T13:48:51Z</cp:lastPrinted>
  <dcterms:created xsi:type="dcterms:W3CDTF">1999-09-27T15:02:46Z</dcterms:created>
  <dcterms:modified xsi:type="dcterms:W3CDTF">2015-08-23T13:49:05Z</dcterms:modified>
</cp:coreProperties>
</file>