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2" r:id="rId7"/>
    <p:sldId id="263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9E9D-A88A-407B-8DFC-0274B9F54202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>
            <a:noAutofit/>
          </a:bodyPr>
          <a:lstStyle>
            <a:lvl1pPr algn="ctr">
              <a:defRPr lang="en-US" sz="5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9E9D-A88A-407B-8DFC-0274B9F54202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40EF-115B-4DF7-913E-137C56066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9E9D-A88A-407B-8DFC-0274B9F54202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40EF-115B-4DF7-913E-137C56066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9E9D-A88A-407B-8DFC-0274B9F54202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40EF-115B-4DF7-913E-137C560668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 vert="horz"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9E9D-A88A-407B-8DFC-0274B9F54202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24640EF-115B-4DF7-913E-137C56066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9E9D-A88A-407B-8DFC-0274B9F54202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40EF-115B-4DF7-913E-137C560668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9E9D-A88A-407B-8DFC-0274B9F54202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40EF-115B-4DF7-913E-137C560668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9E9D-A88A-407B-8DFC-0274B9F54202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40EF-115B-4DF7-913E-137C56066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9E9D-A88A-407B-8DFC-0274B9F54202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40EF-115B-4DF7-913E-137C56066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9E9D-A88A-407B-8DFC-0274B9F54202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40EF-115B-4DF7-913E-137C560668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9E9D-A88A-407B-8DFC-0274B9F54202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24640EF-115B-4DF7-913E-137C560668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5240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8F9E9D-A88A-407B-8DFC-0274B9F54202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24640EF-115B-4DF7-913E-137C56066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cpkN0JdXRp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ulia.ricicar@austinisd.org" TargetMode="External"/><Relationship Id="rId2" Type="http://schemas.openxmlformats.org/officeDocument/2006/relationships/hyperlink" Target="http://www.lanier.ffanow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200400"/>
            <a:ext cx="8686800" cy="3352800"/>
          </a:xfrm>
        </p:spPr>
        <p:txBody>
          <a:bodyPr>
            <a:normAutofit fontScale="55000" lnSpcReduction="20000"/>
          </a:bodyPr>
          <a:lstStyle/>
          <a:p>
            <a:r>
              <a:rPr lang="en-US" sz="5100" dirty="0" smtClean="0"/>
              <a:t>Advanced Animal Science Book Study</a:t>
            </a:r>
          </a:p>
          <a:p>
            <a:r>
              <a:rPr lang="en-US" sz="5100" dirty="0" smtClean="0"/>
              <a:t>Ms. Julia </a:t>
            </a:r>
            <a:r>
              <a:rPr lang="en-US" sz="5100" dirty="0" err="1" smtClean="0"/>
              <a:t>Ricicar</a:t>
            </a:r>
            <a:r>
              <a:rPr lang="en-US" sz="5100" dirty="0" smtClean="0"/>
              <a:t> </a:t>
            </a:r>
          </a:p>
          <a:p>
            <a:r>
              <a:rPr lang="en-US" sz="5100" dirty="0" smtClean="0"/>
              <a:t>Lanier High School – Austin Texas</a:t>
            </a:r>
          </a:p>
          <a:p>
            <a:endParaRPr lang="en-US" dirty="0" smtClean="0"/>
          </a:p>
          <a:p>
            <a:r>
              <a:rPr lang="en-US" dirty="0" smtClean="0"/>
              <a:t>“They'll be very calm. Nature is cruel but we don't have to be; we owe them some respect. I touched the first cow that was being stunned. In a few seconds it was going to be just another piece of beef, but in that moment it was still an individual. It was calm... and then it was gone. I became aware of how precious life was.” – Temple </a:t>
            </a:r>
            <a:r>
              <a:rPr lang="en-US" dirty="0" err="1" smtClean="0"/>
              <a:t>Grandin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Temple </a:t>
            </a:r>
            <a:r>
              <a:rPr lang="en-US" dirty="0" err="1" smtClean="0"/>
              <a:t>Grandin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Animals in Translation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pPr algn="ctr"/>
            <a:r>
              <a:rPr lang="en-US" dirty="0" smtClean="0"/>
              <a:t>How This Came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0322" y="1447800"/>
            <a:ext cx="8751277" cy="5029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School Administration requested all CTE courses read a books with technical information in them.</a:t>
            </a:r>
          </a:p>
          <a:p>
            <a:r>
              <a:rPr lang="en-US" sz="4000" dirty="0" smtClean="0"/>
              <a:t>Why - </a:t>
            </a:r>
            <a:r>
              <a:rPr lang="en-US" sz="3800" dirty="0" smtClean="0"/>
              <a:t>Increase college reading readiness and improve test scores.</a:t>
            </a:r>
          </a:p>
          <a:p>
            <a:r>
              <a:rPr lang="en-US" sz="4000" dirty="0" smtClean="0"/>
              <a:t>This next year we were asked to incorporate more writing and I will be using this book to stimulate topics.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304802"/>
          <a:ext cx="8382000" cy="62657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4000"/>
                <a:gridCol w="2794000"/>
                <a:gridCol w="2794000"/>
              </a:tblGrid>
              <a:tr h="666616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Title</a:t>
                      </a:r>
                      <a:endParaRPr lang="en-US" sz="2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Author</a:t>
                      </a:r>
                      <a:endParaRPr lang="en-US" sz="2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Class Used In </a:t>
                      </a:r>
                      <a:endParaRPr lang="en-US" sz="2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6842">
                <a:tc>
                  <a:txBody>
                    <a:bodyPr/>
                    <a:lstStyle/>
                    <a:p>
                      <a:pPr algn="ctr"/>
                      <a:r>
                        <a:rPr lang="en-US" sz="2500" i="1" dirty="0" smtClean="0">
                          <a:latin typeface="Times New Roman" pitchFamily="18" charset="0"/>
                          <a:cs typeface="Times New Roman" pitchFamily="18" charset="0"/>
                        </a:rPr>
                        <a:t>Animals in Translation</a:t>
                      </a:r>
                      <a:endParaRPr lang="en-US" sz="25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Temple </a:t>
                      </a:r>
                      <a:r>
                        <a:rPr lang="en-US" sz="2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Grandin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Advanced Animal Science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7895">
                <a:tc>
                  <a:txBody>
                    <a:bodyPr/>
                    <a:lstStyle/>
                    <a:p>
                      <a:pPr algn="ctr"/>
                      <a:r>
                        <a:rPr lang="en-US" sz="2500" i="1" dirty="0" smtClean="0">
                          <a:latin typeface="Times New Roman" pitchFamily="18" charset="0"/>
                          <a:cs typeface="Times New Roman" pitchFamily="18" charset="0"/>
                        </a:rPr>
                        <a:t>Tell Me Where it Hurts </a:t>
                      </a:r>
                      <a:endParaRPr lang="en-US" sz="25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Dr. Nick Trout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Vet Medicine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4980">
                <a:tc>
                  <a:txBody>
                    <a:bodyPr/>
                    <a:lstStyle/>
                    <a:p>
                      <a:pPr algn="ctr"/>
                      <a:r>
                        <a:rPr lang="en-US" sz="2500" i="1" dirty="0" smtClean="0">
                          <a:latin typeface="Times New Roman" pitchFamily="18" charset="0"/>
                          <a:cs typeface="Times New Roman" pitchFamily="18" charset="0"/>
                        </a:rPr>
                        <a:t>The Joys of Keeping</a:t>
                      </a:r>
                      <a:r>
                        <a:rPr lang="en-US" sz="25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i="1" dirty="0" smtClean="0">
                          <a:latin typeface="Times New Roman" pitchFamily="18" charset="0"/>
                          <a:cs typeface="Times New Roman" pitchFamily="18" charset="0"/>
                        </a:rPr>
                        <a:t>Farm</a:t>
                      </a:r>
                      <a:r>
                        <a:rPr lang="en-US" sz="25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Animals </a:t>
                      </a:r>
                      <a:endParaRPr lang="en-US" sz="25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Laura Childs 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Livestock Prod/</a:t>
                      </a:r>
                      <a:r>
                        <a:rPr lang="en-US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Small Animal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3519">
                <a:tc>
                  <a:txBody>
                    <a:bodyPr/>
                    <a:lstStyle/>
                    <a:p>
                      <a:pPr algn="ctr"/>
                      <a:r>
                        <a:rPr lang="en-US" sz="2500" i="1" dirty="0" smtClean="0">
                          <a:latin typeface="Times New Roman" pitchFamily="18" charset="0"/>
                          <a:cs typeface="Times New Roman" pitchFamily="18" charset="0"/>
                        </a:rPr>
                        <a:t>Dirt – The Ecstatic Skin of  the Earth</a:t>
                      </a:r>
                      <a:endParaRPr lang="en-US" sz="25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William Bryant Logan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Advanced Plant and Soil Science</a:t>
                      </a:r>
                      <a:r>
                        <a:rPr lang="en-US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6616">
                <a:tc>
                  <a:txBody>
                    <a:bodyPr/>
                    <a:lstStyle/>
                    <a:p>
                      <a:pPr algn="ctr"/>
                      <a:r>
                        <a:rPr lang="en-US" sz="2500" i="1" dirty="0" smtClean="0">
                          <a:latin typeface="Times New Roman" pitchFamily="18" charset="0"/>
                          <a:cs typeface="Times New Roman" pitchFamily="18" charset="0"/>
                        </a:rPr>
                        <a:t>Shop Class As </a:t>
                      </a:r>
                      <a:r>
                        <a:rPr lang="en-US" sz="25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Soulcraft</a:t>
                      </a:r>
                      <a:endParaRPr lang="en-US" sz="25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Matthew B. Crawford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Ag Mechanics</a:t>
                      </a:r>
                      <a:r>
                        <a:rPr lang="en-US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6957">
                <a:tc>
                  <a:txBody>
                    <a:bodyPr/>
                    <a:lstStyle/>
                    <a:p>
                      <a:pPr algn="ctr"/>
                      <a:r>
                        <a:rPr lang="en-US" sz="2500" i="1" dirty="0" smtClean="0">
                          <a:latin typeface="Times New Roman" pitchFamily="18" charset="0"/>
                          <a:cs typeface="Times New Roman" pitchFamily="18" charset="0"/>
                        </a:rPr>
                        <a:t>The Omnivore's Dilemma</a:t>
                      </a:r>
                      <a:endParaRPr lang="en-US" sz="25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Michael </a:t>
                      </a:r>
                      <a:r>
                        <a:rPr lang="en-US" sz="2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Pollan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Principles of Ag 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to Temple </a:t>
            </a:r>
            <a:r>
              <a:rPr lang="en-US" dirty="0" err="1" smtClean="0"/>
              <a:t>Grandin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4572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http://www.youtube.com/watch?v=cpkN0JdXRpM</a:t>
            </a:r>
            <a:r>
              <a:rPr lang="en-US" dirty="0" smtClean="0"/>
              <a:t> </a:t>
            </a:r>
          </a:p>
          <a:p>
            <a:r>
              <a:rPr lang="en-US" dirty="0" smtClean="0"/>
              <a:t>Temple </a:t>
            </a:r>
            <a:r>
              <a:rPr lang="en-US" dirty="0" err="1" smtClean="0"/>
              <a:t>Grandin</a:t>
            </a:r>
            <a:r>
              <a:rPr lang="en-US" dirty="0" smtClean="0"/>
              <a:t> is world-famous for using insights gained from her autism to lead dramatic improvements in the livestock industry. She has been a professor at Colorado State for more than 20 years and she has helped design over half of all cattle processing facilities in North America.  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150" name="Picture 6" descr="http://www.colostate.edu/templegrandin/images/co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962400"/>
            <a:ext cx="5334000" cy="2692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How </a:t>
            </a:r>
            <a:r>
              <a:rPr lang="en-US" i="1" dirty="0" smtClean="0"/>
              <a:t>Animals in Translation  </a:t>
            </a:r>
            <a:r>
              <a:rPr lang="en-US" dirty="0" smtClean="0"/>
              <a:t>Fits Into My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029200"/>
          </a:xfrm>
        </p:spPr>
        <p:txBody>
          <a:bodyPr>
            <a:noAutofit/>
          </a:bodyPr>
          <a:lstStyle/>
          <a:p>
            <a:r>
              <a:rPr lang="en-US" sz="3000" dirty="0" smtClean="0"/>
              <a:t>The students come into class and get their book and  notebook.</a:t>
            </a:r>
          </a:p>
          <a:p>
            <a:r>
              <a:rPr lang="en-US" sz="3000" dirty="0" smtClean="0"/>
              <a:t>I post the page numbers they need to read and questions they need to answer on the board.</a:t>
            </a:r>
          </a:p>
          <a:p>
            <a:r>
              <a:rPr lang="en-US" sz="3000" dirty="0" smtClean="0"/>
              <a:t>The students know that we will go over the questions after 15-20 minutes, but they must be silent, reading, and trying to answer questions. </a:t>
            </a:r>
          </a:p>
          <a:p>
            <a:r>
              <a:rPr lang="en-US" sz="3000" dirty="0" smtClean="0"/>
              <a:t> The students really enjoy the book and like to read it and will take it home and catch up on the reading if they were absent.   </a:t>
            </a:r>
          </a:p>
          <a:p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Tips to Incorporating </a:t>
            </a:r>
            <a:r>
              <a:rPr lang="en-US" i="1" dirty="0" smtClean="0"/>
              <a:t>Animals in Translation</a:t>
            </a:r>
            <a:r>
              <a:rPr lang="en-US" dirty="0" smtClean="0"/>
              <a:t> in Your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105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Do not read more than 3-4 pages a day.</a:t>
            </a:r>
          </a:p>
          <a:p>
            <a:r>
              <a:rPr lang="en-US" sz="3600" dirty="0" smtClean="0"/>
              <a:t>Make sure you grade their questions.</a:t>
            </a:r>
          </a:p>
          <a:p>
            <a:r>
              <a:rPr lang="en-US" sz="3600" dirty="0" smtClean="0"/>
              <a:t>Go over the questions and allow them to discuss, but make sure you keep the students focused.</a:t>
            </a:r>
          </a:p>
          <a:p>
            <a:r>
              <a:rPr lang="en-US" sz="3600" dirty="0" smtClean="0"/>
              <a:t>You can read the book page by page or skip around based on the topic being covered.</a:t>
            </a:r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sz="3600" dirty="0" smtClean="0"/>
              <a:t>I have a general outline of what is in each chapter, but it is a work in progress.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52402"/>
          <a:ext cx="8610600" cy="6673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2917"/>
                <a:gridCol w="2637483"/>
                <a:gridCol w="2870200"/>
              </a:tblGrid>
              <a:tr h="41592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Chapter/Section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Topics</a:t>
                      </a: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Discussed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Activities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</a:tr>
              <a:tr h="6667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Chapter 1 – 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My Story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Her History,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Basic Animal Needs and Behavior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Watch the HBO Temple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Grandin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Movie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</a:tr>
              <a:tr h="8984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Chapter 2 –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How Animals Perceive the World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What Animal See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and Hear, Tiny Details That Scare Farm Animals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Why Hogs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and Cattle Refuse to Walk Through an Ally or Chute  (Guess and Discuss Game)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</a:tr>
              <a:tr h="116460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Chapter 3 – Animal Feelings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Single Trait Breeding,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 Core Primal Emotions, 4 Primary Social Emotions, Animal Breeding Emotions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Discussion for Single Trait Breeding as it relates to Breeding Pig,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and Primal and Social Emotion Observations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</a:tr>
              <a:tr h="116460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Chapter 4 – Animal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Aggression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Different Animal Aggressions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and What Causes Aggression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Using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Life Experiences and Movie Clips We Determine the type of Aggression an Animal is Expressing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</a:tr>
              <a:tr h="6786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Chapter 5 – Pain and Suffering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Do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Animals Feel Pain and if So How and Why?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Discussion on How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Animal and Human Brains Work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</a:tr>
              <a:tr h="8421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Chapter 6 – How Animals Think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Observable, Behavioral, and Scientific Information on What Animals Think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Discuss Animal Welfare Practices and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Management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</a:tr>
              <a:tr h="8421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Chapter 7 – Animal Genius Extreme Talents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Animals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Talents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Watch Movie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Clips and Find News Stories of Animals Doing Amazing Things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77" marR="8977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Answering the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344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students cut and glue all their work into interactive  notebooks.  </a:t>
            </a:r>
          </a:p>
          <a:p>
            <a:r>
              <a:rPr lang="en-US" sz="2800" dirty="0" smtClean="0"/>
              <a:t>At the beginning of the year the students set up their notebooks with the questions on one side of the page and they answer the questions of the other side.  </a:t>
            </a:r>
          </a:p>
          <a:p>
            <a:r>
              <a:rPr lang="en-US" sz="2800" dirty="0" smtClean="0"/>
              <a:t>As they read they answer the questions in the book.</a:t>
            </a:r>
          </a:p>
          <a:p>
            <a:r>
              <a:rPr lang="en-US" sz="2800" dirty="0" smtClean="0"/>
              <a:t>There are tons of ideas on how to set them up on </a:t>
            </a:r>
            <a:r>
              <a:rPr lang="en-US" sz="2800" dirty="0" err="1" smtClean="0"/>
              <a:t>Pinterest</a:t>
            </a:r>
            <a:r>
              <a:rPr lang="en-US" sz="2800" dirty="0" smtClean="0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Examples and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763000" cy="4800600"/>
          </a:xfrm>
        </p:spPr>
        <p:txBody>
          <a:bodyPr>
            <a:noAutofit/>
          </a:bodyPr>
          <a:lstStyle/>
          <a:p>
            <a:r>
              <a:rPr lang="en-US" sz="3000" dirty="0" smtClean="0"/>
              <a:t>I will place a copy of all the books as well as the interactive note book in the back of the room so after the workshop you can view them.  </a:t>
            </a:r>
          </a:p>
          <a:p>
            <a:r>
              <a:rPr lang="en-US" sz="3000" dirty="0" smtClean="0"/>
              <a:t>If you want a copy of this presentation and the questions that were written to go along with the book it will post it on Lanier FFA Webpage </a:t>
            </a:r>
          </a:p>
          <a:p>
            <a:pPr lvl="1"/>
            <a:r>
              <a:rPr lang="en-US" sz="2800" dirty="0" smtClean="0">
                <a:hlinkClick r:id="rId2"/>
              </a:rPr>
              <a:t>http://www.lanier.ffanow.org/</a:t>
            </a:r>
            <a:endParaRPr lang="en-US" sz="2800" dirty="0" smtClean="0"/>
          </a:p>
          <a:p>
            <a:pPr lvl="1"/>
            <a:r>
              <a:rPr lang="en-US" sz="3000" dirty="0" smtClean="0"/>
              <a:t>It will be in the Instructor/Advisor section under Ms. </a:t>
            </a:r>
            <a:r>
              <a:rPr lang="en-US" sz="3000" dirty="0" err="1" smtClean="0"/>
              <a:t>Ricicar</a:t>
            </a:r>
            <a:r>
              <a:rPr lang="en-US" sz="3000" dirty="0" smtClean="0"/>
              <a:t> </a:t>
            </a:r>
          </a:p>
          <a:p>
            <a:r>
              <a:rPr lang="en-US" sz="3000" dirty="0" smtClean="0"/>
              <a:t>If you have any questions please contact me at:</a:t>
            </a:r>
          </a:p>
          <a:p>
            <a:pPr lvl="1"/>
            <a:r>
              <a:rPr lang="en-US" sz="3000" dirty="0" smtClean="0">
                <a:hlinkClick r:id="rId3"/>
              </a:rPr>
              <a:t>Julia.ricicar@austinisd.org</a:t>
            </a:r>
            <a:r>
              <a:rPr lang="en-US" sz="3000" dirty="0" smtClean="0"/>
              <a:t>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395</TotalTime>
  <Words>809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Temple Grandin Animals in Translation </vt:lpstr>
      <vt:lpstr>How This Came About</vt:lpstr>
      <vt:lpstr>Slide 3</vt:lpstr>
      <vt:lpstr>Introduction to Temple Grandin </vt:lpstr>
      <vt:lpstr>How Animals in Translation  Fits Into My Class</vt:lpstr>
      <vt:lpstr>Tips to Incorporating Animals in Translation in Your Class</vt:lpstr>
      <vt:lpstr>Slide 7</vt:lpstr>
      <vt:lpstr>Answering the Questions</vt:lpstr>
      <vt:lpstr>Examples and Contact Information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71</cp:revision>
  <dcterms:created xsi:type="dcterms:W3CDTF">2013-07-29T19:50:10Z</dcterms:created>
  <dcterms:modified xsi:type="dcterms:W3CDTF">2013-07-31T17:45:06Z</dcterms:modified>
</cp:coreProperties>
</file>